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694" r:id="rId2"/>
    <p:sldId id="257" r:id="rId3"/>
    <p:sldId id="258" r:id="rId4"/>
    <p:sldId id="653" r:id="rId5"/>
    <p:sldId id="671" r:id="rId6"/>
    <p:sldId id="691" r:id="rId7"/>
    <p:sldId id="680" r:id="rId8"/>
    <p:sldId id="699" r:id="rId9"/>
    <p:sldId id="687" r:id="rId10"/>
    <p:sldId id="700" r:id="rId11"/>
    <p:sldId id="668" r:id="rId12"/>
    <p:sldId id="670" r:id="rId13"/>
    <p:sldId id="677" r:id="rId14"/>
    <p:sldId id="683" r:id="rId15"/>
    <p:sldId id="656" r:id="rId16"/>
    <p:sldId id="634" r:id="rId17"/>
    <p:sldId id="692" r:id="rId18"/>
    <p:sldId id="674" r:id="rId19"/>
    <p:sldId id="664" r:id="rId20"/>
    <p:sldId id="697" r:id="rId21"/>
    <p:sldId id="698" r:id="rId22"/>
    <p:sldId id="696" r:id="rId23"/>
    <p:sldId id="69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E2D"/>
    <a:srgbClr val="0000FF"/>
    <a:srgbClr val="FFF2CC"/>
    <a:srgbClr val="C5E0B4"/>
    <a:srgbClr val="385723"/>
    <a:srgbClr val="A9D18E"/>
    <a:srgbClr val="C6C6C6"/>
    <a:srgbClr val="FF8F8F"/>
    <a:srgbClr val="629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5383" autoAdjust="0"/>
  </p:normalViewPr>
  <p:slideViewPr>
    <p:cSldViewPr snapToGrid="0">
      <p:cViewPr varScale="1">
        <p:scale>
          <a:sx n="58" d="100"/>
          <a:sy n="58" d="100"/>
        </p:scale>
        <p:origin x="496" y="44"/>
      </p:cViewPr>
      <p:guideLst>
        <p:guide orient="horz" pos="225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K사의 LSR(배송지연율)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45-458A-886C-38FB3271086C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45-458A-886C-38FB3271086C}"/>
              </c:ext>
            </c:extLst>
          </c:dPt>
          <c:cat>
            <c:strRef>
              <c:f>Sheet1!$A$2:$A$3</c:f>
              <c:strCache>
                <c:ptCount val="2"/>
                <c:pt idx="0">
                  <c:v>배송지연 안됨</c:v>
                </c:pt>
                <c:pt idx="1">
                  <c:v>배송지연됨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83.7</c:v>
                </c:pt>
                <c:pt idx="1">
                  <c:v>16.3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45-458A-886C-38FB32710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j-ea"/>
              <a:ea typeface="+mj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K사의 LSR(배송지연율)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8-40E8-A5D9-937F05CA0B72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B8-40E8-A5D9-937F05CA0B72}"/>
              </c:ext>
            </c:extLst>
          </c:dPt>
          <c:cat>
            <c:strRef>
              <c:f>Sheet1!$A$2:$A$3</c:f>
              <c:strCache>
                <c:ptCount val="2"/>
                <c:pt idx="0">
                  <c:v>재구매율 함</c:v>
                </c:pt>
                <c:pt idx="1">
                  <c:v>재구매율 안함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50.3</c:v>
                </c:pt>
                <c:pt idx="1">
                  <c:v>49.7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B8-40E8-A5D9-937F05CA0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j-ea"/>
              <a:ea typeface="+mj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결제금액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5E0B4"/>
              </a:solidFill>
              <a:ln w="254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B7-428F-91FA-248B4227186E}"/>
              </c:ext>
            </c:extLst>
          </c:dPt>
          <c:cat>
            <c:strRef>
              <c:f>Sheet1!$A$2:$A$7</c:f>
              <c:strCache>
                <c:ptCount val="6"/>
                <c:pt idx="0">
                  <c:v>1군집</c:v>
                </c:pt>
                <c:pt idx="1">
                  <c:v>2군집</c:v>
                </c:pt>
                <c:pt idx="2">
                  <c:v>3군집</c:v>
                </c:pt>
                <c:pt idx="3">
                  <c:v>4군집</c:v>
                </c:pt>
                <c:pt idx="4">
                  <c:v>5군집</c:v>
                </c:pt>
                <c:pt idx="5">
                  <c:v>6군집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26364</c:v>
                </c:pt>
                <c:pt idx="1">
                  <c:v>26457</c:v>
                </c:pt>
                <c:pt idx="2">
                  <c:v>26224</c:v>
                </c:pt>
                <c:pt idx="3">
                  <c:v>26584</c:v>
                </c:pt>
                <c:pt idx="4">
                  <c:v>26373</c:v>
                </c:pt>
                <c:pt idx="5">
                  <c:v>26495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B7-428F-91FA-248B42271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27"/>
        <c:axId val="461196136"/>
        <c:axId val="46119535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체험팩수령횟수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8100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1군집</c:v>
                </c:pt>
                <c:pt idx="1">
                  <c:v>2군집</c:v>
                </c:pt>
                <c:pt idx="2">
                  <c:v>3군집</c:v>
                </c:pt>
                <c:pt idx="3">
                  <c:v>4군집</c:v>
                </c:pt>
                <c:pt idx="4">
                  <c:v>5군집</c:v>
                </c:pt>
                <c:pt idx="5">
                  <c:v>6군집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0.13</c:v>
                </c:pt>
                <c:pt idx="1">
                  <c:v>0.32</c:v>
                </c:pt>
                <c:pt idx="2">
                  <c:v>0.3</c:v>
                </c:pt>
                <c:pt idx="3">
                  <c:v>0.34</c:v>
                </c:pt>
                <c:pt idx="4">
                  <c:v>1.72</c:v>
                </c:pt>
                <c:pt idx="5">
                  <c:v>0.38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9B7-428F-91FA-248B42271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1196136"/>
        <c:axId val="461195352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주문횟수</c:v>
                </c:pt>
              </c:strCache>
            </c:strRef>
          </c:tx>
          <c:spPr>
            <a:ln w="3810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38100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1군집</c:v>
                </c:pt>
                <c:pt idx="1">
                  <c:v>2군집</c:v>
                </c:pt>
                <c:pt idx="2">
                  <c:v>3군집</c:v>
                </c:pt>
                <c:pt idx="3">
                  <c:v>4군집</c:v>
                </c:pt>
                <c:pt idx="4">
                  <c:v>5군집</c:v>
                </c:pt>
                <c:pt idx="5">
                  <c:v>6군집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2.54</c:v>
                </c:pt>
                <c:pt idx="2">
                  <c:v>2.4700000000000002</c:v>
                </c:pt>
                <c:pt idx="3">
                  <c:v>2.84</c:v>
                </c:pt>
                <c:pt idx="4">
                  <c:v>7.32</c:v>
                </c:pt>
                <c:pt idx="5">
                  <c:v>2.64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9B7-428F-91FA-248B42271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1196528"/>
        <c:axId val="461195744"/>
      </c:lineChart>
      <c:valAx>
        <c:axId val="461195352"/>
        <c:scaling>
          <c:orientation val="minMax"/>
          <c:max val="28000"/>
          <c:min val="20000"/>
        </c:scaling>
        <c:delete val="1"/>
        <c:axPos val="r"/>
        <c:numFmt formatCode="General" sourceLinked="1"/>
        <c:majorTickMark val="out"/>
        <c:minorTickMark val="none"/>
        <c:tickLblPos val="nextTo"/>
        <c:crossAx val="461196136"/>
        <c:crosses val="max"/>
        <c:crossBetween val="between"/>
        <c:majorUnit val="500"/>
      </c:valAx>
      <c:catAx>
        <c:axId val="461196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61195352"/>
        <c:crosses val="autoZero"/>
        <c:auto val="1"/>
        <c:lblAlgn val="ctr"/>
        <c:lblOffset val="100"/>
        <c:noMultiLvlLbl val="0"/>
      </c:catAx>
      <c:valAx>
        <c:axId val="461195744"/>
        <c:scaling>
          <c:orientation val="minMax"/>
          <c:max val="8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1196528"/>
        <c:crosses val="autoZero"/>
        <c:crossBetween val="between"/>
        <c:majorUnit val="2"/>
      </c:valAx>
      <c:catAx>
        <c:axId val="461196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11957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+mj-ea"/>
              <a:ea typeface="+mj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6449896918295437E-3"/>
                  <c:y val="0.1003669478837905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47D-4160-98D6-0CB07C5C1BBC}"/>
                </c:ext>
              </c:extLst>
            </c:dLbl>
            <c:dLbl>
              <c:idx val="1"/>
              <c:layout>
                <c:manualLayout>
                  <c:x val="0"/>
                  <c:y val="9.63522699684389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47D-4160-98D6-0CB07C5C1BBC}"/>
                </c:ext>
              </c:extLst>
            </c:dLbl>
            <c:dLbl>
              <c:idx val="2"/>
              <c:layout>
                <c:manualLayout>
                  <c:x val="2.6449896918294465E-3"/>
                  <c:y val="9.63522699684389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47D-4160-98D6-0CB07C5C1B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Decision Tree</c:v>
                </c:pt>
                <c:pt idx="1">
                  <c:v>Random Forest</c:v>
                </c:pt>
                <c:pt idx="2">
                  <c:v>Gradient Boost</c:v>
                </c:pt>
              </c:strCache>
            </c:strRef>
          </c:cat>
          <c:val>
            <c:numRef>
              <c:f>Sheet1!$B$2:$B$4</c:f>
              <c:numCache>
                <c:formatCode>0.000_ </c:formatCode>
                <c:ptCount val="3"/>
                <c:pt idx="0">
                  <c:v>0.92</c:v>
                </c:pt>
                <c:pt idx="1">
                  <c:v>0.92300000000000004</c:v>
                </c:pt>
                <c:pt idx="2">
                  <c:v>0.92300000000000004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86-4DBB-BBB8-D53C424D37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score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6449896918295918E-3"/>
                  <c:y val="9.23375920530873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7D-4160-98D6-0CB07C5C1BBC}"/>
                </c:ext>
              </c:extLst>
            </c:dLbl>
            <c:dLbl>
              <c:idx val="1"/>
              <c:layout>
                <c:manualLayout>
                  <c:x val="0"/>
                  <c:y val="9.63522699684389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47D-4160-98D6-0CB07C5C1BBC}"/>
                </c:ext>
              </c:extLst>
            </c:dLbl>
            <c:dLbl>
              <c:idx val="2"/>
              <c:layout>
                <c:manualLayout>
                  <c:x val="-1.9396367004929856E-16"/>
                  <c:y val="0.1043816257991421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47D-4160-98D6-0CB07C5C1BBC}"/>
                </c:ext>
              </c:extLst>
            </c:dLbl>
            <c:numFmt formatCode="#,##0.000_);[Red]\(#,##0.0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Decision Tree</c:v>
                </c:pt>
                <c:pt idx="1">
                  <c:v>Random Forest</c:v>
                </c:pt>
                <c:pt idx="2">
                  <c:v>Gradient Boost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0.55800000000000005</c:v>
                </c:pt>
                <c:pt idx="1">
                  <c:v>0.53500000000000003</c:v>
                </c:pt>
                <c:pt idx="2">
                  <c:v>0.496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86-4DBB-BBB8-D53C424D37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467664504"/>
        <c:axId val="467665288"/>
      </c:barChart>
      <c:catAx>
        <c:axId val="467664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pPr>
            <a:endParaRPr lang="ko-KR"/>
          </a:p>
        </c:txPr>
        <c:crossAx val="467665288"/>
        <c:crosses val="autoZero"/>
        <c:auto val="1"/>
        <c:lblAlgn val="ctr"/>
        <c:lblOffset val="100"/>
        <c:noMultiLvlLbl val="0"/>
      </c:catAx>
      <c:valAx>
        <c:axId val="46766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#,##0.00_);[Red]\(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  <c:crossAx val="467664504"/>
        <c:crosses val="autoZero"/>
        <c:crossBetween val="between"/>
        <c:majorUnit val="0.25"/>
      </c:valAx>
      <c:spPr>
        <a:noFill/>
        <a:ln>
          <a:solidFill>
            <a:schemeClr val="bg1">
              <a:lumMod val="50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3175">
      <a:solidFill>
        <a:schemeClr val="tx1"/>
      </a:solidFill>
    </a:ln>
    <a:effectLst/>
  </c:spPr>
  <c:txPr>
    <a:bodyPr/>
    <a:lstStyle/>
    <a:p>
      <a:pPr>
        <a:defRPr sz="1400"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체험팩수령횟수</c:v>
                </c:pt>
                <c:pt idx="1">
                  <c:v>최종구매시월령</c:v>
                </c:pt>
                <c:pt idx="2">
                  <c:v>평균할인금액</c:v>
                </c:pt>
                <c:pt idx="3">
                  <c:v>평균결제금액</c:v>
                </c:pt>
                <c:pt idx="4">
                  <c:v>배송시간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8.0000000000000004E-4</c:v>
                </c:pt>
                <c:pt idx="1">
                  <c:v>4.1000000000000002E-2</c:v>
                </c:pt>
                <c:pt idx="2">
                  <c:v>0.14299999999999999</c:v>
                </c:pt>
                <c:pt idx="3">
                  <c:v>0.17399999999999999</c:v>
                </c:pt>
                <c:pt idx="4">
                  <c:v>0.624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9-4037-9464-05A5CC6BFAF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67661760"/>
        <c:axId val="467666464"/>
      </c:barChart>
      <c:catAx>
        <c:axId val="467661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spc="-15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pPr>
            <a:endParaRPr lang="ko-KR"/>
          </a:p>
        </c:txPr>
        <c:crossAx val="467666464"/>
        <c:crosses val="autoZero"/>
        <c:auto val="1"/>
        <c:lblAlgn val="ctr"/>
        <c:lblOffset val="100"/>
        <c:noMultiLvlLbl val="0"/>
      </c:catAx>
      <c:valAx>
        <c:axId val="467666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pPr>
            <a:endParaRPr lang="ko-KR"/>
          </a:p>
        </c:txPr>
        <c:crossAx val="46766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j-ea"/>
              <a:ea typeface="+mj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lumMod val="50000"/>
          <a:lumOff val="50000"/>
        </a:schemeClr>
      </a:solidFill>
    </a:ln>
    <a:effectLst/>
  </c:spPr>
  <c:txPr>
    <a:bodyPr/>
    <a:lstStyle/>
    <a:p>
      <a:pPr>
        <a:defRPr>
          <a:solidFill>
            <a:schemeClr val="tx1"/>
          </a:solidFill>
          <a:latin typeface="+mj-ea"/>
          <a:ea typeface="+mj-ea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EC7B5-9F51-463B-8AD7-82F45A02BF1C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813B4-CEE5-4F24-9D01-A7FA08042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95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8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679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625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24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038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8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7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0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8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76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4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11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813B4-CEE5-4F24-9D01-A7FA080421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39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83714-1C0B-4223-BF7B-82987094ED8F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09C8-5EDC-4477-A8F4-972B4488D781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2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69BA7-995B-4503-AF2A-39FE8AD58FA1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82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4DE41-E280-41D0-9E6D-FA81B3113038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25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2A5D-8A52-4B8F-939C-7FBB57375DAB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0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30640-DBAD-45C5-BF90-18466E019FF9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660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B3E4-9DC6-43D9-8D1B-D62275375F40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9FE0B-A8CF-4B5C-AACF-2C4FC487FB5C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48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4430-F6C2-40C9-946A-9339AAAA52F5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DFBFA-E00F-4395-A767-81E709F6D59D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57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3324E-6BE2-4E13-A81D-9C11E590B1E4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8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F791D-9887-4165-A6CF-B1782E277F66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FF6FC-E220-4807-9546-F543E15E8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8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EA223AF4-AEA5-40E7-8283-5617A634B7C6}"/>
              </a:ext>
            </a:extLst>
          </p:cNvPr>
          <p:cNvGrpSpPr/>
          <p:nvPr/>
        </p:nvGrpSpPr>
        <p:grpSpPr>
          <a:xfrm>
            <a:off x="-1" y="-1"/>
            <a:ext cx="9144001" cy="6890973"/>
            <a:chOff x="475903" y="129202"/>
            <a:chExt cx="8778241" cy="6671195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8CF8E63A-2DBD-45B4-89DD-616EA9FB1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7905" t="2091" r="9298" b="1698"/>
            <a:stretch/>
          </p:blipFill>
          <p:spPr>
            <a:xfrm>
              <a:off x="475903" y="129202"/>
              <a:ext cx="8778241" cy="6671195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1553762" y="1185517"/>
            <a:ext cx="5794757" cy="4486967"/>
            <a:chOff x="1553762" y="306375"/>
            <a:chExt cx="5794757" cy="4486967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974256ED-C023-4233-8CAE-B35F0FF02999}"/>
                </a:ext>
              </a:extLst>
            </p:cNvPr>
            <p:cNvGrpSpPr/>
            <p:nvPr/>
          </p:nvGrpSpPr>
          <p:grpSpPr>
            <a:xfrm>
              <a:off x="2207657" y="306375"/>
              <a:ext cx="4486967" cy="4486967"/>
              <a:chOff x="2465714" y="1403810"/>
              <a:chExt cx="4211429" cy="4211429"/>
            </a:xfrm>
          </p:grpSpPr>
          <p:pic>
            <p:nvPicPr>
              <p:cNvPr id="7" name="Object 5">
                <a:extLst>
                  <a:ext uri="{FF2B5EF4-FFF2-40B4-BE49-F238E27FC236}">
                    <a16:creationId xmlns:a16="http://schemas.microsoft.com/office/drawing/2014/main" id="{E276FBB7-8B69-47A8-98F5-7ED782E1C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65714" y="1403810"/>
                <a:ext cx="4211429" cy="4211429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8BBE958-0EEF-415C-A2E6-900AAEC3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206" y="816308"/>
              <a:ext cx="3081869" cy="17335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00ACE3-ECAA-4012-9259-71E08C59EEE8}"/>
                </a:ext>
              </a:extLst>
            </p:cNvPr>
            <p:cNvSpPr txBox="1"/>
            <p:nvPr/>
          </p:nvSpPr>
          <p:spPr>
            <a:xfrm>
              <a:off x="1553762" y="2533399"/>
              <a:ext cx="579475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spc="-300" dirty="0">
                  <a:latin typeface="+mn-ea"/>
                  <a:cs typeface="Segoe UI" panose="020B0502040204020203" pitchFamily="34" charset="0"/>
                </a:rPr>
                <a:t>고객 특성을 반영한</a:t>
              </a:r>
              <a:r>
                <a:rPr lang="en-US" altLang="ko-KR" sz="2400" b="1" spc="-300" dirty="0">
                  <a:latin typeface="+mn-ea"/>
                  <a:cs typeface="Segoe UI" panose="020B0502040204020203" pitchFamily="34" charset="0"/>
                </a:rPr>
                <a:t> </a:t>
              </a:r>
              <a:r>
                <a:rPr lang="ko-KR" altLang="en-US" sz="2400" b="1" spc="-300" dirty="0">
                  <a:latin typeface="+mn-ea"/>
                  <a:cs typeface="Segoe UI" panose="020B0502040204020203" pitchFamily="34" charset="0"/>
                </a:rPr>
                <a:t>상품 추천 및 </a:t>
              </a:r>
              <a:endParaRPr lang="en-US" altLang="ko-KR" sz="2400" b="1" spc="-300" dirty="0">
                <a:latin typeface="+mn-ea"/>
                <a:cs typeface="Segoe UI" panose="020B05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spc="-300" dirty="0">
                  <a:latin typeface="+mn-ea"/>
                  <a:cs typeface="Segoe UI" panose="020B0502040204020203" pitchFamily="34" charset="0"/>
                </a:rPr>
                <a:t>수요예측 시스템 개발로</a:t>
              </a:r>
              <a:r>
                <a:rPr lang="en-US" altLang="ko-KR" sz="2400" b="1" spc="-300" dirty="0">
                  <a:latin typeface="+mn-ea"/>
                  <a:cs typeface="Segoe UI" panose="020B05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spc="-300" dirty="0">
                  <a:latin typeface="+mn-ea"/>
                  <a:cs typeface="Segoe UI" panose="020B0502040204020203" pitchFamily="34" charset="0"/>
                </a:rPr>
                <a:t>매출 증대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FB2B14-537F-452D-BC74-039500DDA6F4}"/>
              </a:ext>
            </a:extLst>
          </p:cNvPr>
          <p:cNvSpPr txBox="1"/>
          <p:nvPr/>
        </p:nvSpPr>
        <p:spPr>
          <a:xfrm>
            <a:off x="3600850" y="111541"/>
            <a:ext cx="5562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b="1" spc="-150" dirty="0"/>
              <a:t>청년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AI·BigData</a:t>
            </a:r>
            <a:r>
              <a:rPr lang="ko-KR" altLang="en-US" sz="1400" b="1" dirty="0"/>
              <a:t> </a:t>
            </a:r>
            <a:r>
              <a:rPr lang="ko-KR" altLang="en-US" sz="1400" b="1" spc="-150" dirty="0"/>
              <a:t>아카데미</a:t>
            </a:r>
            <a:r>
              <a:rPr lang="ko-KR" altLang="en-US" sz="1400" b="1" dirty="0"/>
              <a:t> 15기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6248" y="5792352"/>
            <a:ext cx="6189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2021. 9. 10</a:t>
            </a:r>
          </a:p>
          <a:p>
            <a:pPr algn="ctr"/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latin typeface="+mj-ea"/>
                <a:ea typeface="+mj-ea"/>
              </a:rPr>
              <a:t>B</a:t>
            </a:r>
            <a:r>
              <a:rPr lang="ko-KR" altLang="en-US" sz="1400" b="1" dirty="0">
                <a:latin typeface="+mj-ea"/>
                <a:ea typeface="+mj-ea"/>
              </a:rPr>
              <a:t>반 </a:t>
            </a:r>
            <a:r>
              <a:rPr lang="en-US" altLang="ko-KR" sz="1400" b="1" dirty="0">
                <a:latin typeface="+mj-ea"/>
                <a:ea typeface="+mj-ea"/>
              </a:rPr>
              <a:t>1</a:t>
            </a:r>
            <a:r>
              <a:rPr lang="ko-KR" altLang="en-US" sz="1400" b="1" dirty="0">
                <a:latin typeface="+mj-ea"/>
                <a:ea typeface="+mj-ea"/>
              </a:rPr>
              <a:t>조 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김미향</a:t>
            </a:r>
            <a:r>
              <a:rPr lang="ko-KR" altLang="en-US" sz="1400" b="1" dirty="0">
                <a:latin typeface="+mj-ea"/>
                <a:ea typeface="+mj-ea"/>
              </a:rPr>
              <a:t> 박규석 박진우 서정빈 임영선 </a:t>
            </a:r>
            <a:r>
              <a:rPr lang="ko-KR" altLang="en-US" sz="1400" b="1" dirty="0" err="1">
                <a:latin typeface="+mj-ea"/>
                <a:ea typeface="+mj-ea"/>
              </a:rPr>
              <a:t>임태미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채다미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020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04. </a:t>
            </a:r>
            <a:r>
              <a:rPr lang="ko-KR" altLang="en-US" sz="2400" b="1" dirty="0">
                <a:latin typeface="+mj-ea"/>
                <a:ea typeface="+mj-ea"/>
              </a:rPr>
              <a:t>분석결과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8CC599-063A-4814-A37D-D47421E70959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ko-KR" altLang="en-US" sz="1600" b="1" dirty="0">
                <a:latin typeface="+mj-ea"/>
                <a:ea typeface="+mj-ea"/>
                <a:sym typeface="Wingdings" panose="05000000000000000000" pitchFamily="2" charset="2"/>
              </a:rPr>
              <a:t>고객의 구매가 많은 </a:t>
            </a:r>
            <a:r>
              <a:rPr lang="ko-KR" altLang="en-US" sz="1600" b="1" dirty="0">
                <a:latin typeface="+mj-ea"/>
                <a:sym typeface="Wingdings" panose="05000000000000000000" pitchFamily="2" charset="2"/>
              </a:rPr>
              <a:t>물품의 수요 예측을 위한 모델링 개발 결과 </a:t>
            </a:r>
            <a:r>
              <a:rPr lang="en-US" altLang="ko-KR" sz="1600" b="1" dirty="0">
                <a:latin typeface="+mj-ea"/>
                <a:sym typeface="Wingdings" panose="05000000000000000000" pitchFamily="2" charset="2"/>
              </a:rPr>
              <a:t>: </a:t>
            </a:r>
            <a:r>
              <a:rPr lang="ko-KR" altLang="en-US" sz="1600" b="1">
                <a:latin typeface="+mj-ea"/>
                <a:sym typeface="Wingdings" panose="05000000000000000000" pitchFamily="2" charset="2"/>
              </a:rPr>
              <a:t>시계열 예측 분석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075084-A063-493F-B4A5-316103603B52}"/>
              </a:ext>
            </a:extLst>
          </p:cNvPr>
          <p:cNvSpPr txBox="1"/>
          <p:nvPr/>
        </p:nvSpPr>
        <p:spPr>
          <a:xfrm>
            <a:off x="4622012" y="4167193"/>
            <a:ext cx="4917356" cy="1921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“기저귀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팬티</a:t>
            </a:r>
            <a:r>
              <a:rPr lang="ko-KR" altLang="en-US" sz="1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”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출산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수유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이유</a:t>
            </a:r>
            <a:r>
              <a:rPr lang="ko-KR" altLang="en-US" sz="1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”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생활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가정용품</a:t>
            </a:r>
            <a:r>
              <a:rPr lang="ko-KR" altLang="en-US" sz="1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endParaRPr lang="en-US" altLang="ko-KR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500"/>
              </a:spcAft>
            </a:pPr>
            <a:endParaRPr lang="en-US" altLang="ko-KR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품목에 비해 기저귀</a:t>
            </a: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팬티 품목의 추후 판매량 증가</a:t>
            </a:r>
            <a:endParaRPr lang="en-US" altLang="ko-KR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spcAft>
                <a:spcPts val="500"/>
              </a:spcAft>
            </a:pPr>
            <a:r>
              <a:rPr lang="en-US" altLang="ko-KR" sz="1400" b="1" spc="-15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충분한 </a:t>
            </a: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물품 확보를 통한 적정 재고관리 필요</a:t>
            </a:r>
            <a:endParaRPr lang="en-US" altLang="ko-KR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500"/>
              </a:spcAft>
            </a:pPr>
            <a:endParaRPr lang="en-US" altLang="ko-KR" sz="14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4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예측이 가능한 상위 품목에 관해 자사의 물류팀에 추가적인 인센티브를 도입해 적기 배송 목표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37960" y="210546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10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0EAC99-CE7B-4552-9C20-BC45C1C94FFC}"/>
              </a:ext>
            </a:extLst>
          </p:cNvPr>
          <p:cNvGrpSpPr/>
          <p:nvPr/>
        </p:nvGrpSpPr>
        <p:grpSpPr>
          <a:xfrm>
            <a:off x="427622" y="1486581"/>
            <a:ext cx="3986181" cy="2189821"/>
            <a:chOff x="426732" y="1622859"/>
            <a:chExt cx="3986181" cy="21898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5D5E4EC-3394-4A1F-AFFF-B9A583044E51}"/>
                </a:ext>
              </a:extLst>
            </p:cNvPr>
            <p:cNvGrpSpPr/>
            <p:nvPr/>
          </p:nvGrpSpPr>
          <p:grpSpPr>
            <a:xfrm>
              <a:off x="499272" y="1622859"/>
              <a:ext cx="3707463" cy="2103327"/>
              <a:chOff x="5123295" y="3986319"/>
              <a:chExt cx="3310621" cy="2033448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E36CD0C-C730-4045-A6DD-B4A73C311D2F}"/>
                  </a:ext>
                </a:extLst>
              </p:cNvPr>
              <p:cNvGrpSpPr/>
              <p:nvPr/>
            </p:nvGrpSpPr>
            <p:grpSpPr>
              <a:xfrm>
                <a:off x="5123295" y="4289742"/>
                <a:ext cx="3285059" cy="1730025"/>
                <a:chOff x="304800" y="3906068"/>
                <a:chExt cx="3285059" cy="1730025"/>
              </a:xfrm>
            </p:grpSpPr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0BFC8C77-71CE-4DBD-8760-1853E8C134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800" y="3906068"/>
                  <a:ext cx="3285059" cy="1730025"/>
                </a:xfrm>
                <a:prstGeom prst="rect">
                  <a:avLst/>
                </a:prstGeom>
              </p:spPr>
            </p:pic>
            <p:sp>
              <p:nvSpPr>
                <p:cNvPr id="49" name="화살표: 오른쪽 48">
                  <a:extLst>
                    <a:ext uri="{FF2B5EF4-FFF2-40B4-BE49-F238E27FC236}">
                      <a16:creationId xmlns:a16="http://schemas.microsoft.com/office/drawing/2014/main" id="{D0C1DD5F-DC69-42A3-B7C8-B950695A7B08}"/>
                    </a:ext>
                  </a:extLst>
                </p:cNvPr>
                <p:cNvSpPr/>
                <p:nvPr/>
              </p:nvSpPr>
              <p:spPr>
                <a:xfrm>
                  <a:off x="1734710" y="4438104"/>
                  <a:ext cx="1828800" cy="533400"/>
                </a:xfrm>
                <a:prstGeom prst="rightArrow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52B432-1778-486B-A0FC-5B8309F51AE2}"/>
                  </a:ext>
                </a:extLst>
              </p:cNvPr>
              <p:cNvSpPr txBox="1"/>
              <p:nvPr/>
            </p:nvSpPr>
            <p:spPr>
              <a:xfrm>
                <a:off x="5254391" y="3986319"/>
                <a:ext cx="3179525" cy="29755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출산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수유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이유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904477-D272-4C27-BC3B-15F29145989E}"/>
                </a:ext>
              </a:extLst>
            </p:cNvPr>
            <p:cNvSpPr txBox="1"/>
            <p:nvPr/>
          </p:nvSpPr>
          <p:spPr>
            <a:xfrm>
              <a:off x="426732" y="3535681"/>
              <a:ext cx="39861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spc="-150" dirty="0">
                  <a:latin typeface="+mj-ea"/>
                  <a:ea typeface="+mj-ea"/>
                </a:rPr>
                <a:t>  19`  1</a:t>
              </a:r>
              <a:r>
                <a:rPr lang="ko-KR" altLang="en-US" sz="1200" spc="-150">
                  <a:latin typeface="+mj-ea"/>
                  <a:ea typeface="+mj-ea"/>
                </a:rPr>
                <a:t>월</a:t>
              </a:r>
              <a:r>
                <a:rPr lang="en-US" altLang="ko-KR" sz="1200" spc="-150" dirty="0">
                  <a:latin typeface="+mj-ea"/>
                  <a:ea typeface="+mj-ea"/>
                </a:rPr>
                <a:t>	    19` 7</a:t>
              </a:r>
              <a:r>
                <a:rPr lang="ko-KR" altLang="en-US" sz="1200" spc="-150">
                  <a:latin typeface="+mj-ea"/>
                  <a:ea typeface="+mj-ea"/>
                </a:rPr>
                <a:t>월                 </a:t>
              </a:r>
              <a:r>
                <a:rPr lang="en-US" altLang="ko-KR" sz="1200" spc="-150" dirty="0">
                  <a:latin typeface="+mj-ea"/>
                  <a:ea typeface="+mj-ea"/>
                </a:rPr>
                <a:t>20` 1</a:t>
              </a:r>
              <a:r>
                <a:rPr lang="ko-KR" altLang="en-US" sz="1200" spc="-150">
                  <a:latin typeface="+mj-ea"/>
                  <a:ea typeface="+mj-ea"/>
                </a:rPr>
                <a:t>월                  </a:t>
              </a:r>
              <a:r>
                <a:rPr lang="en-US" altLang="ko-KR" sz="1200" spc="-150" dirty="0">
                  <a:latin typeface="+mj-ea"/>
                  <a:ea typeface="+mj-ea"/>
                </a:rPr>
                <a:t>20`</a:t>
              </a:r>
              <a:r>
                <a:rPr lang="ko-KR" altLang="en-US" sz="1200" spc="-150">
                  <a:latin typeface="+mj-ea"/>
                  <a:ea typeface="+mj-ea"/>
                </a:rPr>
                <a:t> </a:t>
              </a:r>
              <a:r>
                <a:rPr lang="en-US" altLang="ko-KR" sz="1200" spc="-150" dirty="0">
                  <a:latin typeface="+mj-ea"/>
                  <a:ea typeface="+mj-ea"/>
                </a:rPr>
                <a:t>7</a:t>
              </a:r>
              <a:r>
                <a:rPr lang="ko-KR" altLang="en-US" sz="1200" spc="-150" dirty="0">
                  <a:latin typeface="+mj-ea"/>
                  <a:ea typeface="+mj-ea"/>
                </a:rPr>
                <a:t>월                         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B90C8D-3C93-41CB-B6E0-95C512FC1EF2}"/>
              </a:ext>
            </a:extLst>
          </p:cNvPr>
          <p:cNvGrpSpPr/>
          <p:nvPr/>
        </p:nvGrpSpPr>
        <p:grpSpPr>
          <a:xfrm>
            <a:off x="4851386" y="1468651"/>
            <a:ext cx="3696268" cy="2121257"/>
            <a:chOff x="4648200" y="1283930"/>
            <a:chExt cx="3371768" cy="207724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B251F4A-9E08-4805-8975-3799E1B59258}"/>
                </a:ext>
              </a:extLst>
            </p:cNvPr>
            <p:cNvGrpSpPr/>
            <p:nvPr/>
          </p:nvGrpSpPr>
          <p:grpSpPr>
            <a:xfrm>
              <a:off x="4648200" y="1589572"/>
              <a:ext cx="3355867" cy="1771605"/>
              <a:chOff x="340203" y="4957762"/>
              <a:chExt cx="3355867" cy="1771605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2259CC23-0FAE-4175-8D6E-F4E5B1B39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03" y="4957762"/>
                <a:ext cx="3355867" cy="1771605"/>
              </a:xfrm>
              <a:prstGeom prst="rect">
                <a:avLst/>
              </a:prstGeom>
            </p:spPr>
          </p:pic>
          <p:sp>
            <p:nvSpPr>
              <p:cNvPr id="54" name="화살표: 오른쪽 53">
                <a:extLst>
                  <a:ext uri="{FF2B5EF4-FFF2-40B4-BE49-F238E27FC236}">
                    <a16:creationId xmlns:a16="http://schemas.microsoft.com/office/drawing/2014/main" id="{BFD58AAF-02B4-4526-A2D0-01D9DC96A1C5}"/>
                  </a:ext>
                </a:extLst>
              </p:cNvPr>
              <p:cNvSpPr/>
              <p:nvPr/>
            </p:nvSpPr>
            <p:spPr>
              <a:xfrm>
                <a:off x="1805518" y="5433968"/>
                <a:ext cx="1828800" cy="533400"/>
              </a:xfrm>
              <a:prstGeom prst="rightArrow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036459-D4D2-42EA-B24B-0A7E8747EB65}"/>
                </a:ext>
              </a:extLst>
            </p:cNvPr>
            <p:cNvSpPr txBox="1"/>
            <p:nvPr/>
          </p:nvSpPr>
          <p:spPr>
            <a:xfrm>
              <a:off x="4768856" y="1283930"/>
              <a:ext cx="3251112" cy="30139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+mn-ea"/>
                </a:rPr>
                <a:t>생활</a:t>
              </a:r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</a:rPr>
                <a:t>가정용품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5EECC8B-35F3-43D1-A3C1-BEFAB034B7F4}"/>
              </a:ext>
            </a:extLst>
          </p:cNvPr>
          <p:cNvGrpSpPr/>
          <p:nvPr/>
        </p:nvGrpSpPr>
        <p:grpSpPr>
          <a:xfrm>
            <a:off x="499273" y="4056002"/>
            <a:ext cx="3678837" cy="2103327"/>
            <a:chOff x="387052" y="4499745"/>
            <a:chExt cx="3281993" cy="2051773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510FBEF-265D-4E1E-BCD7-CC63EE497E3C}"/>
                </a:ext>
              </a:extLst>
            </p:cNvPr>
            <p:cNvGrpSpPr/>
            <p:nvPr/>
          </p:nvGrpSpPr>
          <p:grpSpPr>
            <a:xfrm>
              <a:off x="387052" y="4810461"/>
              <a:ext cx="3281992" cy="1741057"/>
              <a:chOff x="387053" y="1689539"/>
              <a:chExt cx="3281992" cy="174105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B2D9144B-E1D0-4007-B266-B15E11D80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053" y="1689539"/>
                <a:ext cx="3281992" cy="1741057"/>
              </a:xfrm>
              <a:prstGeom prst="rect">
                <a:avLst/>
              </a:prstGeom>
            </p:spPr>
          </p:pic>
          <p:sp>
            <p:nvSpPr>
              <p:cNvPr id="42" name="화살표: 오른쪽 41">
                <a:extLst>
                  <a:ext uri="{FF2B5EF4-FFF2-40B4-BE49-F238E27FC236}">
                    <a16:creationId xmlns:a16="http://schemas.microsoft.com/office/drawing/2014/main" id="{9EF2AB90-4B02-4908-A011-B8C8B3511EF7}"/>
                  </a:ext>
                </a:extLst>
              </p:cNvPr>
              <p:cNvSpPr/>
              <p:nvPr/>
            </p:nvSpPr>
            <p:spPr>
              <a:xfrm rot="20894195">
                <a:off x="1787548" y="2088147"/>
                <a:ext cx="1828800" cy="533400"/>
              </a:xfrm>
              <a:prstGeom prst="rightArrow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426079-E957-4F80-A58A-5A21E075D980}"/>
                </a:ext>
              </a:extLst>
            </p:cNvPr>
            <p:cNvSpPr txBox="1"/>
            <p:nvPr/>
          </p:nvSpPr>
          <p:spPr>
            <a:xfrm>
              <a:off x="533400" y="4499745"/>
              <a:ext cx="3135645" cy="3002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+mn-ea"/>
                </a:rPr>
                <a:t>기저귀</a:t>
              </a:r>
              <a:r>
                <a:rPr lang="en-US" altLang="ko-KR" sz="14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sz="1400" b="1" dirty="0">
                  <a:solidFill>
                    <a:schemeClr val="bg1"/>
                  </a:solidFill>
                  <a:latin typeface="+mn-ea"/>
                </a:rPr>
                <a:t>팬티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7904477-D272-4C27-BC3B-15F29145989E}"/>
              </a:ext>
            </a:extLst>
          </p:cNvPr>
          <p:cNvSpPr txBox="1"/>
          <p:nvPr/>
        </p:nvSpPr>
        <p:spPr>
          <a:xfrm>
            <a:off x="4851386" y="3406980"/>
            <a:ext cx="39861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+mj-ea"/>
                <a:ea typeface="+mj-ea"/>
              </a:rPr>
              <a:t>  19`  1</a:t>
            </a:r>
            <a:r>
              <a:rPr lang="ko-KR" altLang="en-US" sz="1200" spc="-150">
                <a:latin typeface="+mj-ea"/>
                <a:ea typeface="+mj-ea"/>
              </a:rPr>
              <a:t>월</a:t>
            </a:r>
            <a:r>
              <a:rPr lang="en-US" altLang="ko-KR" sz="1200" spc="-150" dirty="0">
                <a:latin typeface="+mj-ea"/>
                <a:ea typeface="+mj-ea"/>
              </a:rPr>
              <a:t>	    19` 7</a:t>
            </a:r>
            <a:r>
              <a:rPr lang="ko-KR" altLang="en-US" sz="1200" spc="-150">
                <a:latin typeface="+mj-ea"/>
                <a:ea typeface="+mj-ea"/>
              </a:rPr>
              <a:t>월                 </a:t>
            </a:r>
            <a:r>
              <a:rPr lang="en-US" altLang="ko-KR" sz="1200" spc="-150" dirty="0">
                <a:latin typeface="+mj-ea"/>
                <a:ea typeface="+mj-ea"/>
              </a:rPr>
              <a:t>20` 1</a:t>
            </a:r>
            <a:r>
              <a:rPr lang="ko-KR" altLang="en-US" sz="1200" spc="-150">
                <a:latin typeface="+mj-ea"/>
                <a:ea typeface="+mj-ea"/>
              </a:rPr>
              <a:t>월                  </a:t>
            </a:r>
            <a:r>
              <a:rPr lang="en-US" altLang="ko-KR" sz="1200" spc="-150" dirty="0">
                <a:latin typeface="+mj-ea"/>
                <a:ea typeface="+mj-ea"/>
              </a:rPr>
              <a:t>20`</a:t>
            </a:r>
            <a:r>
              <a:rPr lang="ko-KR" altLang="en-US" sz="1200" spc="-150">
                <a:latin typeface="+mj-ea"/>
                <a:ea typeface="+mj-ea"/>
              </a:rPr>
              <a:t> </a:t>
            </a:r>
            <a:r>
              <a:rPr lang="en-US" altLang="ko-KR" sz="1200" spc="-150" dirty="0">
                <a:latin typeface="+mj-ea"/>
                <a:ea typeface="+mj-ea"/>
              </a:rPr>
              <a:t>7</a:t>
            </a:r>
            <a:r>
              <a:rPr lang="ko-KR" altLang="en-US" sz="1200" spc="-150" dirty="0">
                <a:latin typeface="+mj-ea"/>
                <a:ea typeface="+mj-ea"/>
              </a:rPr>
              <a:t>월                       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904477-D272-4C27-BC3B-15F29145989E}"/>
              </a:ext>
            </a:extLst>
          </p:cNvPr>
          <p:cNvSpPr txBox="1"/>
          <p:nvPr/>
        </p:nvSpPr>
        <p:spPr>
          <a:xfrm>
            <a:off x="408355" y="5984969"/>
            <a:ext cx="398618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latin typeface="+mj-ea"/>
                <a:ea typeface="+mj-ea"/>
              </a:rPr>
              <a:t>  19`  1</a:t>
            </a:r>
            <a:r>
              <a:rPr lang="ko-KR" altLang="en-US" sz="1200" spc="-150">
                <a:latin typeface="+mj-ea"/>
                <a:ea typeface="+mj-ea"/>
              </a:rPr>
              <a:t>월</a:t>
            </a:r>
            <a:r>
              <a:rPr lang="en-US" altLang="ko-KR" sz="1200" spc="-150" dirty="0">
                <a:latin typeface="+mj-ea"/>
                <a:ea typeface="+mj-ea"/>
              </a:rPr>
              <a:t>	    19` 7</a:t>
            </a:r>
            <a:r>
              <a:rPr lang="ko-KR" altLang="en-US" sz="1200" spc="-150">
                <a:latin typeface="+mj-ea"/>
                <a:ea typeface="+mj-ea"/>
              </a:rPr>
              <a:t>월                 </a:t>
            </a:r>
            <a:r>
              <a:rPr lang="en-US" altLang="ko-KR" sz="1200" spc="-150" dirty="0">
                <a:latin typeface="+mj-ea"/>
                <a:ea typeface="+mj-ea"/>
              </a:rPr>
              <a:t>20` 1</a:t>
            </a:r>
            <a:r>
              <a:rPr lang="ko-KR" altLang="en-US" sz="1200" spc="-150">
                <a:latin typeface="+mj-ea"/>
                <a:ea typeface="+mj-ea"/>
              </a:rPr>
              <a:t>월                  </a:t>
            </a:r>
            <a:r>
              <a:rPr lang="en-US" altLang="ko-KR" sz="1200" spc="-150" dirty="0">
                <a:latin typeface="+mj-ea"/>
                <a:ea typeface="+mj-ea"/>
              </a:rPr>
              <a:t>20`</a:t>
            </a:r>
            <a:r>
              <a:rPr lang="ko-KR" altLang="en-US" sz="1200" spc="-150">
                <a:latin typeface="+mj-ea"/>
                <a:ea typeface="+mj-ea"/>
              </a:rPr>
              <a:t> </a:t>
            </a:r>
            <a:r>
              <a:rPr lang="en-US" altLang="ko-KR" sz="1200" spc="-150" dirty="0">
                <a:latin typeface="+mj-ea"/>
                <a:ea typeface="+mj-ea"/>
              </a:rPr>
              <a:t>7</a:t>
            </a:r>
            <a:r>
              <a:rPr lang="ko-KR" altLang="en-US" sz="1200" spc="-150" dirty="0">
                <a:latin typeface="+mj-ea"/>
                <a:ea typeface="+mj-ea"/>
              </a:rPr>
              <a:t>월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53607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04. </a:t>
            </a:r>
            <a:r>
              <a:rPr lang="ko-KR" altLang="en-US" sz="2400" b="1" dirty="0">
                <a:latin typeface="+mj-ea"/>
                <a:ea typeface="+mj-ea"/>
              </a:rPr>
              <a:t>분석결과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A09308B-0B6C-4F83-8B93-96B01CF72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09051"/>
              </p:ext>
            </p:extLst>
          </p:nvPr>
        </p:nvGraphicFramePr>
        <p:xfrm>
          <a:off x="241458" y="1671614"/>
          <a:ext cx="8662395" cy="1296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7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7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7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74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74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776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89331" marR="89331" marT="44665" marB="44665" anchor="ctr">
                    <a:solidFill>
                      <a:srgbClr val="3857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군집</a:t>
                      </a:r>
                    </a:p>
                  </a:txBody>
                  <a:tcPr marL="89331" marR="89331" marT="44665" marB="44665" anchor="ctr">
                    <a:solidFill>
                      <a:srgbClr val="3857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군집</a:t>
                      </a:r>
                    </a:p>
                  </a:txBody>
                  <a:tcPr marL="89331" marR="89331" marT="44665" marB="44665" anchor="ctr">
                    <a:solidFill>
                      <a:srgbClr val="3857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군집</a:t>
                      </a:r>
                    </a:p>
                  </a:txBody>
                  <a:tcPr marL="89331" marR="89331" marT="44665" marB="44665" anchor="ctr">
                    <a:solidFill>
                      <a:srgbClr val="3857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군집</a:t>
                      </a:r>
                    </a:p>
                  </a:txBody>
                  <a:tcPr marL="89331" marR="89331" marT="44665" marB="44665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857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군집</a:t>
                      </a:r>
                    </a:p>
                  </a:txBody>
                  <a:tcPr marL="89331" marR="89331" marT="44665" marB="4466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857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400" b="1">
                          <a:solidFill>
                            <a:schemeClr val="bg1"/>
                          </a:solidFill>
                        </a:rPr>
                        <a:t>군집</a:t>
                      </a:r>
                    </a:p>
                  </a:txBody>
                  <a:tcPr marL="89331" marR="89331" marT="44665" marB="4466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857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특성</a:t>
                      </a:r>
                    </a:p>
                  </a:txBody>
                  <a:tcPr marL="89331" marR="89331" marT="44665" marB="44665" anchor="ctr">
                    <a:solidFill>
                      <a:srgbClr val="38572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여성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기혼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자녀있음</a:t>
                      </a:r>
                      <a:endParaRPr lang="ko-KR" altLang="en-US" sz="1400" dirty="0"/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여성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미혼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자녀없음</a:t>
                      </a:r>
                      <a:endParaRPr lang="ko-KR" altLang="en-US" sz="1400" dirty="0"/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여성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기혼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r>
                        <a:rPr lang="ko-KR" altLang="en-US" sz="1400"/>
                        <a:t>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자녀있음</a:t>
                      </a:r>
                      <a:endParaRPr lang="ko-KR" altLang="en-US" sz="1400" dirty="0"/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여성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기혼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40</a:t>
                      </a:r>
                      <a:r>
                        <a:rPr lang="ko-KR" altLang="en-US" sz="1400"/>
                        <a:t>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자녀있음</a:t>
                      </a:r>
                      <a:endParaRPr lang="ko-KR" altLang="en-US" sz="1400" dirty="0"/>
                    </a:p>
                  </a:txBody>
                  <a:tcPr marL="89331" marR="89331" marT="44665" marB="44665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여성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기혼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대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자녀있음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남성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기혼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30</a:t>
                      </a:r>
                      <a:r>
                        <a:rPr lang="ko-KR" altLang="en-US" sz="1400" dirty="0"/>
                        <a:t>대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자녀있음</a:t>
                      </a:r>
                      <a:endParaRPr lang="ko-KR" altLang="en-US" sz="1400" dirty="0"/>
                    </a:p>
                  </a:txBody>
                  <a:tcPr marL="89331" marR="89331" marT="44665" marB="44665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707CA1E1-CE6E-4FFF-B51E-EFDA0BB6F072}"/>
              </a:ext>
            </a:extLst>
          </p:cNvPr>
          <p:cNvGrpSpPr/>
          <p:nvPr/>
        </p:nvGrpSpPr>
        <p:grpSpPr>
          <a:xfrm>
            <a:off x="250267" y="3214953"/>
            <a:ext cx="4390744" cy="3211029"/>
            <a:chOff x="598328" y="3324753"/>
            <a:chExt cx="4520810" cy="321102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66377BF-0451-4B23-82F1-D60323464F61}"/>
                </a:ext>
              </a:extLst>
            </p:cNvPr>
            <p:cNvSpPr/>
            <p:nvPr/>
          </p:nvSpPr>
          <p:spPr>
            <a:xfrm>
              <a:off x="598328" y="3613070"/>
              <a:ext cx="4466540" cy="29227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D1B65E-261B-4E03-AE56-B0EAB4F3F114}"/>
                </a:ext>
              </a:extLst>
            </p:cNvPr>
            <p:cNvGrpSpPr/>
            <p:nvPr/>
          </p:nvGrpSpPr>
          <p:grpSpPr>
            <a:xfrm>
              <a:off x="652598" y="3644451"/>
              <a:ext cx="4466540" cy="2891331"/>
              <a:chOff x="17206" y="3435305"/>
              <a:chExt cx="5029200" cy="3431433"/>
            </a:xfrm>
          </p:grpSpPr>
          <p:graphicFrame>
            <p:nvGraphicFramePr>
              <p:cNvPr id="19" name="차트 18">
                <a:extLst>
                  <a:ext uri="{FF2B5EF4-FFF2-40B4-BE49-F238E27FC236}">
                    <a16:creationId xmlns:a16="http://schemas.microsoft.com/office/drawing/2014/main" id="{6FDFC950-50BF-4636-8EC6-38C324A7214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58498957"/>
                  </p:ext>
                </p:extLst>
              </p:nvPr>
            </p:nvGraphicFramePr>
            <p:xfrm>
              <a:off x="17206" y="3513938"/>
              <a:ext cx="5029200" cy="33528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0E0E0-6F76-44B8-95A8-4EA547D95D23}"/>
                  </a:ext>
                </a:extLst>
              </p:cNvPr>
              <p:cNvSpPr txBox="1"/>
              <p:nvPr/>
            </p:nvSpPr>
            <p:spPr>
              <a:xfrm>
                <a:off x="506869" y="4953978"/>
                <a:ext cx="585269" cy="3568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68" b="1" dirty="0"/>
                  <a:t>2.0</a:t>
                </a:r>
                <a:endParaRPr lang="ko-KR" altLang="en-US" sz="1368" b="1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FB47E6-97D6-4701-A65E-1368046E3473}"/>
                  </a:ext>
                </a:extLst>
              </p:cNvPr>
              <p:cNvSpPr txBox="1"/>
              <p:nvPr/>
            </p:nvSpPr>
            <p:spPr>
              <a:xfrm>
                <a:off x="3542071" y="3435305"/>
                <a:ext cx="594090" cy="328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latin typeface="+mn-ea"/>
                  </a:rPr>
                  <a:t>7.3</a:t>
                </a:r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D14109-DD28-4A1E-B073-912F52635F5F}"/>
                  </a:ext>
                </a:extLst>
              </p:cNvPr>
              <p:cNvSpPr txBox="1"/>
              <p:nvPr/>
            </p:nvSpPr>
            <p:spPr>
              <a:xfrm>
                <a:off x="3532239" y="5101195"/>
                <a:ext cx="594090" cy="328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latin typeface="+mn-ea"/>
                  </a:rPr>
                  <a:t>1.7</a:t>
                </a:r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F5AC359-8EEC-4325-977E-208C7CDC1C4F}"/>
                  </a:ext>
                </a:extLst>
              </p:cNvPr>
              <p:cNvSpPr txBox="1"/>
              <p:nvPr/>
            </p:nvSpPr>
            <p:spPr>
              <a:xfrm>
                <a:off x="540811" y="5507628"/>
                <a:ext cx="585269" cy="328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latin typeface="+mn-ea"/>
                  </a:rPr>
                  <a:t>0.1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D432B4-418B-467F-ADC3-F2B4BFE26849}"/>
                </a:ext>
              </a:extLst>
            </p:cNvPr>
            <p:cNvSpPr txBox="1"/>
            <p:nvPr/>
          </p:nvSpPr>
          <p:spPr>
            <a:xfrm>
              <a:off x="598328" y="3324753"/>
              <a:ext cx="4466540" cy="3077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군집별 결제금액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>
                  <a:solidFill>
                    <a:schemeClr val="bg1"/>
                  </a:solidFill>
                  <a:latin typeface="+mj-ea"/>
                  <a:ea typeface="+mj-ea"/>
                </a:rPr>
                <a:t>체험팩 수령횟수 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및 주문횟수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5BC73DB-AA6D-4C78-9DBC-5569743CD377}"/>
              </a:ext>
            </a:extLst>
          </p:cNvPr>
          <p:cNvSpPr txBox="1"/>
          <p:nvPr/>
        </p:nvSpPr>
        <p:spPr>
          <a:xfrm>
            <a:off x="4771077" y="3726723"/>
            <a:ext cx="4279345" cy="101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u"/>
            </a:pPr>
            <a:r>
              <a:rPr lang="ko-KR" altLang="en-US" sz="1400" b="1" dirty="0">
                <a:latin typeface="+mj-ea"/>
                <a:ea typeface="+mj-ea"/>
              </a:rPr>
              <a:t>주문횟수와 </a:t>
            </a:r>
            <a:r>
              <a:rPr lang="ko-KR" altLang="en-US" sz="1400" b="1" dirty="0" err="1">
                <a:latin typeface="+mj-ea"/>
                <a:ea typeface="+mj-ea"/>
              </a:rPr>
              <a:t>체험팩</a:t>
            </a:r>
            <a:r>
              <a:rPr lang="ko-KR" altLang="en-US" sz="1400" b="1" dirty="0">
                <a:latin typeface="+mj-ea"/>
                <a:ea typeface="+mj-ea"/>
              </a:rPr>
              <a:t> 수령횟수가 높은 </a:t>
            </a:r>
            <a:r>
              <a:rPr lang="en-US" altLang="ko-KR" sz="1400" b="1" dirty="0">
                <a:latin typeface="+mj-ea"/>
                <a:ea typeface="+mj-ea"/>
              </a:rPr>
              <a:t>5</a:t>
            </a:r>
            <a:r>
              <a:rPr lang="ko-KR" altLang="en-US" sz="1400" b="1">
                <a:latin typeface="+mj-ea"/>
                <a:ea typeface="+mj-ea"/>
              </a:rPr>
              <a:t>군집을 </a:t>
            </a:r>
            <a:r>
              <a:rPr lang="en-US" altLang="ko-KR" sz="1400" b="1" dirty="0">
                <a:latin typeface="+mj-ea"/>
                <a:ea typeface="+mj-ea"/>
              </a:rPr>
              <a:t>VIP</a:t>
            </a:r>
            <a:r>
              <a:rPr lang="ko-KR" altLang="en-US" sz="1400" b="1">
                <a:latin typeface="+mj-ea"/>
                <a:ea typeface="+mj-ea"/>
              </a:rPr>
              <a:t> 군집으로 선정</a:t>
            </a:r>
            <a:endParaRPr lang="en-US" altLang="ko-KR" sz="1400" b="1" dirty="0">
              <a:latin typeface="+mj-ea"/>
              <a:ea typeface="+mj-ea"/>
            </a:endParaRP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u"/>
            </a:pPr>
            <a:r>
              <a:rPr lang="ko-KR" altLang="en-US" sz="1400" b="1" dirty="0"/>
              <a:t>군집별 주문횟수의 차이가 유의미함을 </a:t>
            </a:r>
            <a:r>
              <a:rPr lang="en-US" altLang="ko-KR" sz="1400" b="1" dirty="0"/>
              <a:t>ANOVA </a:t>
            </a:r>
            <a:r>
              <a:rPr lang="ko-KR" altLang="en-US" sz="1400" b="1"/>
              <a:t>로 검정 </a:t>
            </a:r>
            <a:r>
              <a:rPr lang="en-US" altLang="ko-KR" sz="1400" b="1" dirty="0"/>
              <a:t>(P-value = 0.00)</a:t>
            </a:r>
            <a:endParaRPr lang="en-US" altLang="ko-KR" sz="1400" b="1" spc="-150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FA81FC-B8AB-4DC2-9C78-B35ACEDE9532}"/>
              </a:ext>
            </a:extLst>
          </p:cNvPr>
          <p:cNvSpPr txBox="1"/>
          <p:nvPr/>
        </p:nvSpPr>
        <p:spPr>
          <a:xfrm>
            <a:off x="241458" y="790332"/>
            <a:ext cx="8662396" cy="64889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spc="-150" dirty="0">
                <a:latin typeface="+mj-ea"/>
              </a:rPr>
              <a:t>고객의 특성을 반영한 군집분석결과를 활용하여 </a:t>
            </a:r>
            <a:r>
              <a:rPr lang="en-US" altLang="ko-KR" sz="1600" b="1" spc="-150" dirty="0">
                <a:latin typeface="+mj-ea"/>
              </a:rPr>
              <a:t>VIP </a:t>
            </a:r>
            <a:r>
              <a:rPr lang="ko-KR" altLang="en-US" sz="1600" b="1" spc="-150">
                <a:latin typeface="+mj-ea"/>
              </a:rPr>
              <a:t>고객을 선정하고</a:t>
            </a:r>
            <a:r>
              <a:rPr lang="en-US" altLang="ko-KR" sz="1600" b="1" spc="-150" dirty="0">
                <a:latin typeface="+mj-ea"/>
              </a:rPr>
              <a:t>, </a:t>
            </a:r>
            <a:r>
              <a:rPr lang="ko-KR" altLang="en-US" sz="1600" b="1" spc="-150">
                <a:solidFill>
                  <a:srgbClr val="0000FF"/>
                </a:solidFill>
                <a:latin typeface="+mj-ea"/>
              </a:rPr>
              <a:t>신규 고객 주문시 </a:t>
            </a:r>
            <a:r>
              <a:rPr lang="en-US" altLang="ko-KR" sz="1600" b="1" spc="-150" dirty="0">
                <a:solidFill>
                  <a:srgbClr val="0000FF"/>
                </a:solidFill>
                <a:latin typeface="+mj-ea"/>
              </a:rPr>
              <a:t>VIP </a:t>
            </a:r>
            <a:r>
              <a:rPr lang="ko-KR" altLang="en-US" sz="1600" b="1" spc="-150">
                <a:solidFill>
                  <a:srgbClr val="0000FF"/>
                </a:solidFill>
                <a:latin typeface="+mj-ea"/>
              </a:rPr>
              <a:t>고객</a:t>
            </a:r>
            <a:endParaRPr lang="en-US" altLang="ko-KR" sz="1600" b="1" spc="-150" dirty="0">
              <a:solidFill>
                <a:srgbClr val="0000FF"/>
              </a:solidFill>
              <a:latin typeface="+mj-ea"/>
            </a:endParaRPr>
          </a:p>
          <a:p>
            <a:pPr>
              <a:spcAft>
                <a:spcPts val="500"/>
              </a:spcAft>
            </a:pPr>
            <a:r>
              <a:rPr lang="en-US" altLang="ko-KR" sz="1600" b="1" spc="-150" dirty="0">
                <a:solidFill>
                  <a:srgbClr val="0000FF"/>
                </a:solidFill>
                <a:latin typeface="+mj-ea"/>
              </a:rPr>
              <a:t>      </a:t>
            </a:r>
            <a:r>
              <a:rPr lang="ko-KR" altLang="en-US" sz="1600" b="1" spc="-150">
                <a:solidFill>
                  <a:srgbClr val="0000FF"/>
                </a:solidFill>
                <a:latin typeface="+mj-ea"/>
              </a:rPr>
              <a:t>가능성 판단 및 차별화된</a:t>
            </a:r>
            <a:r>
              <a:rPr lang="en-US" altLang="ko-KR" sz="1600" b="1" spc="-150" dirty="0">
                <a:solidFill>
                  <a:srgbClr val="0000FF"/>
                </a:solidFill>
                <a:latin typeface="+mj-ea"/>
              </a:rPr>
              <a:t> </a:t>
            </a:r>
            <a:r>
              <a:rPr lang="ko-KR" altLang="en-US" sz="1600" b="1" spc="-150">
                <a:solidFill>
                  <a:srgbClr val="0000FF"/>
                </a:solidFill>
                <a:latin typeface="+mj-ea"/>
              </a:rPr>
              <a:t>서비스 제공을 통한 </a:t>
            </a:r>
            <a:r>
              <a:rPr lang="en-US" altLang="ko-KR" sz="1600" b="1" spc="-150" dirty="0">
                <a:solidFill>
                  <a:srgbClr val="0000FF"/>
                </a:solidFill>
                <a:latin typeface="+mj-ea"/>
              </a:rPr>
              <a:t>VIP</a:t>
            </a:r>
            <a:r>
              <a:rPr lang="ko-KR" altLang="en-US" sz="1600" b="1" spc="-150">
                <a:solidFill>
                  <a:srgbClr val="0000FF"/>
                </a:solidFill>
                <a:latin typeface="+mj-ea"/>
              </a:rPr>
              <a:t> 고객 유지전략 필요</a:t>
            </a:r>
            <a:endParaRPr lang="en-US" altLang="ko-KR" sz="1600" b="1" spc="-150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E31E07-C051-438B-9885-A1491CCDC499}"/>
              </a:ext>
            </a:extLst>
          </p:cNvPr>
          <p:cNvSpPr txBox="1"/>
          <p:nvPr/>
        </p:nvSpPr>
        <p:spPr>
          <a:xfrm>
            <a:off x="4771077" y="5250016"/>
            <a:ext cx="4691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400" b="1" spc="-150" dirty="0">
                <a:latin typeface="+mj-ea"/>
                <a:ea typeface="+mj-ea"/>
                <a:sym typeface="Wingdings" panose="05000000000000000000" pitchFamily="2" charset="2"/>
              </a:rPr>
              <a:t> </a:t>
            </a:r>
            <a:r>
              <a:rPr lang="ko-KR" altLang="en-US" sz="1400" b="1" spc="-150" dirty="0">
                <a:latin typeface="+mj-ea"/>
                <a:ea typeface="+mj-ea"/>
                <a:sym typeface="Wingdings" panose="05000000000000000000" pitchFamily="2" charset="2"/>
              </a:rPr>
              <a:t>신규 고객에 대한 </a:t>
            </a:r>
            <a:r>
              <a:rPr lang="ko-KR" altLang="en-US" sz="1400" b="1" spc="-150" dirty="0">
                <a:latin typeface="+mj-ea"/>
                <a:ea typeface="+mj-ea"/>
              </a:rPr>
              <a:t>우수고객 </a:t>
            </a:r>
            <a:r>
              <a:rPr lang="ko-KR" altLang="en-US" sz="1400" b="1" spc="-150">
                <a:latin typeface="+mj-ea"/>
                <a:ea typeface="+mj-ea"/>
              </a:rPr>
              <a:t>가능성 예측 모델 </a:t>
            </a:r>
            <a:r>
              <a:rPr lang="ko-KR" altLang="en-US" sz="1400" b="1" spc="-150" dirty="0">
                <a:latin typeface="+mj-ea"/>
                <a:ea typeface="+mj-ea"/>
              </a:rPr>
              <a:t>개발 필요</a:t>
            </a:r>
            <a:endParaRPr lang="en-US" altLang="ko-KR" sz="1400" b="1" spc="-150" dirty="0">
              <a:latin typeface="+mj-ea"/>
              <a:ea typeface="+mj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31934" y="211073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11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04. </a:t>
            </a:r>
            <a:r>
              <a:rPr lang="ko-KR" altLang="en-US" sz="2400" b="1" dirty="0">
                <a:latin typeface="+mj-ea"/>
                <a:ea typeface="+mj-ea"/>
              </a:rPr>
              <a:t>분석결과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1214AA6-37CA-480C-9507-DF2E67F5F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339592"/>
              </p:ext>
            </p:extLst>
          </p:nvPr>
        </p:nvGraphicFramePr>
        <p:xfrm>
          <a:off x="1272556" y="1250176"/>
          <a:ext cx="7629987" cy="19567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3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1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1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112">
                <a:tc>
                  <a:txBody>
                    <a:bodyPr/>
                    <a:lstStyle/>
                    <a:p>
                      <a:pPr algn="ctr"/>
                      <a:endParaRPr lang="ko-KR" altLang="en-US" sz="1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Score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Test Score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F1 score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Decision</a:t>
                      </a: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Tree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0.919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0.920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0.557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0.558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Random Forest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0.921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0.923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0.487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0.535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Gradient Boosting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0.922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0.923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0.417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0.496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430E25F9-DEC0-47B7-94A0-B772C62F795A}"/>
              </a:ext>
            </a:extLst>
          </p:cNvPr>
          <p:cNvGrpSpPr/>
          <p:nvPr/>
        </p:nvGrpSpPr>
        <p:grpSpPr>
          <a:xfrm>
            <a:off x="241458" y="3337125"/>
            <a:ext cx="4330542" cy="3279577"/>
            <a:chOff x="492847" y="3340872"/>
            <a:chExt cx="4673222" cy="3279577"/>
          </a:xfrm>
        </p:grpSpPr>
        <p:graphicFrame>
          <p:nvGraphicFramePr>
            <p:cNvPr id="29" name="차트 28">
              <a:extLst>
                <a:ext uri="{FF2B5EF4-FFF2-40B4-BE49-F238E27FC236}">
                  <a16:creationId xmlns:a16="http://schemas.microsoft.com/office/drawing/2014/main" id="{C9EC518F-F9E1-4D90-A03A-727AC95528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25006465"/>
                </p:ext>
              </p:extLst>
            </p:nvPr>
          </p:nvGraphicFramePr>
          <p:xfrm>
            <a:off x="492848" y="3648649"/>
            <a:ext cx="4673221" cy="2971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D432B4-418B-467F-ADC3-F2B4BFE26849}"/>
                </a:ext>
              </a:extLst>
            </p:cNvPr>
            <p:cNvSpPr txBox="1"/>
            <p:nvPr/>
          </p:nvSpPr>
          <p:spPr>
            <a:xfrm>
              <a:off x="492847" y="3340872"/>
              <a:ext cx="4673222" cy="3077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r>
                <a:rPr lang="ko-KR" altLang="en-US" sz="1400" b="1">
                  <a:solidFill>
                    <a:schemeClr val="bg1"/>
                  </a:solidFill>
                  <a:latin typeface="+mj-ea"/>
                  <a:ea typeface="+mj-ea"/>
                </a:rPr>
                <a:t>번 군집 분류 모델 평가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41458" y="1245627"/>
            <a:ext cx="1031099" cy="1958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Modeling</a:t>
            </a: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4120A8-059E-4C0E-B98D-AB45B95D7883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>
                <a:latin typeface="+mj-ea"/>
              </a:rPr>
              <a:t>신규고객 </a:t>
            </a:r>
            <a:r>
              <a:rPr lang="ko-KR" altLang="en-US" sz="1600" b="1" dirty="0" err="1">
                <a:latin typeface="+mj-ea"/>
              </a:rPr>
              <a:t>유입시</a:t>
            </a:r>
            <a:r>
              <a:rPr lang="ko-KR" altLang="en-US" sz="1600" b="1" dirty="0">
                <a:latin typeface="+mj-ea"/>
              </a:rPr>
              <a:t> </a:t>
            </a:r>
            <a:r>
              <a:rPr lang="en-US" altLang="ko-KR" sz="1600" b="1" dirty="0">
                <a:latin typeface="+mj-ea"/>
              </a:rPr>
              <a:t>VIP </a:t>
            </a:r>
            <a:r>
              <a:rPr lang="ko-KR" altLang="en-US" sz="1600" b="1">
                <a:latin typeface="+mj-ea"/>
              </a:rPr>
              <a:t>고객 가능성 판단 예측 모델 개발 결과</a:t>
            </a:r>
            <a:endParaRPr lang="en-US" altLang="ko-KR" sz="1600" b="1" spc="-150" dirty="0">
              <a:latin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09F085-68D7-4433-BE2A-A06B04CF6C91}"/>
              </a:ext>
            </a:extLst>
          </p:cNvPr>
          <p:cNvSpPr/>
          <p:nvPr/>
        </p:nvSpPr>
        <p:spPr>
          <a:xfrm>
            <a:off x="880792" y="3839218"/>
            <a:ext cx="1207380" cy="2345994"/>
          </a:xfrm>
          <a:prstGeom prst="rect">
            <a:avLst/>
          </a:prstGeom>
          <a:noFill/>
          <a:ln w="476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E832C-CEA0-462D-899A-EDDB1C81F62F}"/>
              </a:ext>
            </a:extLst>
          </p:cNvPr>
          <p:cNvSpPr txBox="1"/>
          <p:nvPr/>
        </p:nvSpPr>
        <p:spPr>
          <a:xfrm>
            <a:off x="4908432" y="3818229"/>
            <a:ext cx="399411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u"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5</a:t>
            </a:r>
            <a:r>
              <a:rPr lang="ko-KR" altLang="en-US" sz="1400" b="1">
                <a:solidFill>
                  <a:srgbClr val="000000"/>
                </a:solidFill>
                <a:latin typeface="+mn-ea"/>
              </a:rPr>
              <a:t>군집에 속할 여부에 대한 정확한 예측이 중요하므로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b="1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Recall</a:t>
            </a:r>
            <a:r>
              <a:rPr lang="ko-KR" altLang="en-US" sz="1400" b="1">
                <a:solidFill>
                  <a:srgbClr val="000000"/>
                </a:solidFill>
                <a:latin typeface="+mn-ea"/>
              </a:rPr>
              <a:t>과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F1 score</a:t>
            </a:r>
            <a:r>
              <a:rPr lang="ko-KR" altLang="en-US" sz="1400" b="1">
                <a:solidFill>
                  <a:srgbClr val="000000"/>
                </a:solidFill>
                <a:latin typeface="+mn-ea"/>
              </a:rPr>
              <a:t>를 고려하여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</a:rPr>
              <a:t>Decision Tree </a:t>
            </a:r>
            <a:r>
              <a:rPr lang="ko-KR" altLang="en-US" sz="1400" b="1">
                <a:solidFill>
                  <a:srgbClr val="000000"/>
                </a:solidFill>
                <a:latin typeface="+mn-ea"/>
              </a:rPr>
              <a:t>모델 최종 선택</a:t>
            </a:r>
            <a:endParaRPr lang="en-US" altLang="ko-KR" sz="14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1EADF-CCEA-4AF5-A93E-1A024F3694B9}"/>
              </a:ext>
            </a:extLst>
          </p:cNvPr>
          <p:cNvSpPr txBox="1"/>
          <p:nvPr/>
        </p:nvSpPr>
        <p:spPr>
          <a:xfrm>
            <a:off x="4908432" y="5003250"/>
            <a:ext cx="46918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ko-KR" sz="1400" b="1" dirty="0">
                <a:latin typeface="+mj-ea"/>
                <a:ea typeface="+mj-ea"/>
                <a:sym typeface="Wingdings" panose="05000000000000000000" pitchFamily="2" charset="2"/>
              </a:rPr>
              <a:t> </a:t>
            </a:r>
            <a:r>
              <a:rPr lang="ko-KR" altLang="en-US" sz="1400" b="1">
                <a:latin typeface="+mj-ea"/>
                <a:ea typeface="+mj-ea"/>
                <a:sym typeface="Wingdings" panose="05000000000000000000" pitchFamily="2" charset="2"/>
              </a:rPr>
              <a:t>신규고객의 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+mn-ea"/>
              </a:rPr>
              <a:t>구매횟수가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n-ea"/>
              </a:rPr>
              <a:t>높은 군집 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+mn-ea"/>
              </a:rPr>
              <a:t>소속여부를 확인하여 신규고객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n-ea"/>
              </a:rPr>
              <a:t>관리 및 제품 추천</a:t>
            </a:r>
            <a:endParaRPr lang="en-US" altLang="ko-KR" sz="1400" b="1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31934" y="198468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12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82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04. </a:t>
            </a:r>
            <a:r>
              <a:rPr lang="ko-KR" altLang="en-US" sz="2400" b="1" dirty="0">
                <a:latin typeface="+mj-ea"/>
                <a:ea typeface="+mj-ea"/>
              </a:rPr>
              <a:t>분석결과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A232E5-22A6-446C-9395-A9B9DF8B2C8C}"/>
              </a:ext>
            </a:extLst>
          </p:cNvPr>
          <p:cNvSpPr txBox="1"/>
          <p:nvPr/>
        </p:nvSpPr>
        <p:spPr>
          <a:xfrm>
            <a:off x="2836860" y="1568672"/>
            <a:ext cx="3470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n-ea"/>
              </a:rPr>
              <a:t>5</a:t>
            </a:r>
            <a:r>
              <a:rPr lang="ko-KR" altLang="en-US" sz="1600" b="1" dirty="0">
                <a:latin typeface="+mn-ea"/>
              </a:rPr>
              <a:t>군집 </a:t>
            </a:r>
            <a:r>
              <a:rPr lang="ko-KR" altLang="en-US" sz="1600" b="1" dirty="0" err="1">
                <a:latin typeface="+mn-ea"/>
              </a:rPr>
              <a:t>물품중분류별</a:t>
            </a:r>
            <a:r>
              <a:rPr lang="ko-KR" altLang="en-US" sz="1600" b="1" dirty="0">
                <a:latin typeface="+mn-ea"/>
              </a:rPr>
              <a:t> 연관규칙분석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A89CEEE-C08B-4555-9DB9-E2242FC90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59079"/>
              </p:ext>
            </p:extLst>
          </p:nvPr>
        </p:nvGraphicFramePr>
        <p:xfrm>
          <a:off x="241458" y="1993365"/>
          <a:ext cx="8662395" cy="2907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2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2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2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2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2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LHS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RHS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Support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Confidence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Lift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생활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가정용품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아기용품</a:t>
                      </a: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물티슈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0.052 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0.402 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2.088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아기용품</a:t>
                      </a: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물티슈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출산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aseline="0">
                          <a:latin typeface="+mn-ea"/>
                          <a:ea typeface="+mn-ea"/>
                        </a:rPr>
                        <a:t>수유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aseline="0">
                          <a:latin typeface="+mn-ea"/>
                          <a:ea typeface="+mn-ea"/>
                        </a:rPr>
                        <a:t>이유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0.059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0.200 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1.904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팬티형기저귀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0.108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0.204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1.030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아기용품</a:t>
                      </a: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밴드형기저귀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0.173 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0.585 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0.953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생활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가정용품</a:t>
                      </a:r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아기용품</a:t>
                      </a: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ea"/>
                          <a:ea typeface="+mn-ea"/>
                        </a:rPr>
                        <a:t>밴드형기저귀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0.074 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0.568 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0.925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marL="89331" marR="89331" marT="44665" marB="44665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3DF139F-D46B-4E5B-A609-4EF6B6492E96}"/>
              </a:ext>
            </a:extLst>
          </p:cNvPr>
          <p:cNvSpPr txBox="1"/>
          <p:nvPr/>
        </p:nvSpPr>
        <p:spPr>
          <a:xfrm>
            <a:off x="1452803" y="5791785"/>
            <a:ext cx="439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생활</a:t>
            </a:r>
            <a:r>
              <a:rPr lang="en-US" altLang="ko-KR" sz="1400" b="1" dirty="0">
                <a:latin typeface="+mj-ea"/>
                <a:ea typeface="+mj-ea"/>
              </a:rPr>
              <a:t>/</a:t>
            </a:r>
            <a:r>
              <a:rPr lang="ko-KR" altLang="en-US" sz="1400" b="1" dirty="0">
                <a:latin typeface="+mj-ea"/>
                <a:ea typeface="+mj-ea"/>
              </a:rPr>
              <a:t>가정용품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아기용품 구매고객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A0927D4-4DFE-4FB1-8D7A-2938458331DB}"/>
              </a:ext>
            </a:extLst>
          </p:cNvPr>
          <p:cNvSpPr/>
          <p:nvPr/>
        </p:nvSpPr>
        <p:spPr>
          <a:xfrm rot="20473373">
            <a:off x="4532049" y="5358812"/>
            <a:ext cx="1188944" cy="52024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n-ea"/>
              </a:rPr>
              <a:t>Good</a:t>
            </a:r>
            <a:endParaRPr lang="ko-KR" altLang="en-US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848566"/>
              </p:ext>
            </p:extLst>
          </p:nvPr>
        </p:nvGraphicFramePr>
        <p:xfrm>
          <a:off x="5900503" y="5135024"/>
          <a:ext cx="1293106" cy="669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Lift = 2.088</a:t>
                      </a:r>
                    </a:p>
                  </a:txBody>
                  <a:tcPr anchor="ctr">
                    <a:solidFill>
                      <a:srgbClr val="405E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물티슈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677263"/>
              </p:ext>
            </p:extLst>
          </p:nvPr>
        </p:nvGraphicFramePr>
        <p:xfrm>
          <a:off x="5900503" y="5932386"/>
          <a:ext cx="1293106" cy="669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Lift = 0.925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7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밴드형기저귀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화살표: 오른쪽 1">
            <a:extLst>
              <a:ext uri="{FF2B5EF4-FFF2-40B4-BE49-F238E27FC236}">
                <a16:creationId xmlns:a16="http://schemas.microsoft.com/office/drawing/2014/main" id="{4A0927D4-4DFE-4FB1-8D7A-2938458331DB}"/>
              </a:ext>
            </a:extLst>
          </p:cNvPr>
          <p:cNvSpPr/>
          <p:nvPr/>
        </p:nvSpPr>
        <p:spPr>
          <a:xfrm rot="675308">
            <a:off x="4561813" y="5995015"/>
            <a:ext cx="1163022" cy="50889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Bad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>
            <a:off x="1502907" y="6099562"/>
            <a:ext cx="2815510" cy="0"/>
          </a:xfrm>
          <a:prstGeom prst="line">
            <a:avLst/>
          </a:prstGeom>
          <a:ln w="444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7003D5E-8FD2-4F05-A3DD-35ACB5479B3F}"/>
              </a:ext>
            </a:extLst>
          </p:cNvPr>
          <p:cNvSpPr txBox="1"/>
          <p:nvPr/>
        </p:nvSpPr>
        <p:spPr>
          <a:xfrm>
            <a:off x="241458" y="790332"/>
            <a:ext cx="8662396" cy="64889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en-US" altLang="ko-KR" sz="1600" b="1" dirty="0">
                <a:latin typeface="+mj-ea"/>
              </a:rPr>
              <a:t>VIP</a:t>
            </a:r>
            <a:r>
              <a:rPr lang="ko-KR" altLang="en-US" sz="1600" b="1">
                <a:latin typeface="+mj-ea"/>
              </a:rPr>
              <a:t> 고객에 속하는 집단의 주요 구매 품목을 파악하여 물품 주문시 </a:t>
            </a:r>
            <a:r>
              <a:rPr lang="ko-KR" altLang="en-US" sz="1600" b="1">
                <a:solidFill>
                  <a:srgbClr val="0000FF"/>
                </a:solidFill>
                <a:latin typeface="+mj-ea"/>
              </a:rPr>
              <a:t>동시 구매가 많은</a:t>
            </a:r>
            <a:endParaRPr lang="en-US" altLang="ko-KR" sz="1600" b="1" dirty="0">
              <a:solidFill>
                <a:srgbClr val="0000FF"/>
              </a:solidFill>
              <a:latin typeface="+mj-ea"/>
            </a:endParaRPr>
          </a:p>
          <a:p>
            <a:pPr>
              <a:spcAft>
                <a:spcPts val="500"/>
              </a:spcAft>
            </a:pPr>
            <a:r>
              <a:rPr lang="ko-KR" altLang="en-US" sz="1600" b="1" dirty="0">
                <a:solidFill>
                  <a:srgbClr val="0000FF"/>
                </a:solidFill>
                <a:latin typeface="+mj-ea"/>
              </a:rPr>
              <a:t>    상품 추천 및 할인 쿠폰 발행을 통한 </a:t>
            </a:r>
            <a:r>
              <a:rPr lang="ko-KR" altLang="en-US" sz="1600" b="1" dirty="0" err="1">
                <a:solidFill>
                  <a:srgbClr val="0000FF"/>
                </a:solidFill>
                <a:latin typeface="+mj-ea"/>
              </a:rPr>
              <a:t>재구매</a:t>
            </a:r>
            <a:r>
              <a:rPr lang="ko-KR" altLang="en-US" sz="1600" b="1" dirty="0">
                <a:solidFill>
                  <a:srgbClr val="0000FF"/>
                </a:solidFill>
                <a:latin typeface="+mj-ea"/>
              </a:rPr>
              <a:t> 유도</a:t>
            </a:r>
            <a:endParaRPr lang="en-US" altLang="ko-KR" sz="1600" b="1" spc="-150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31934" y="208212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13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93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F025A-C648-43DA-9AF2-B7E75D03BCF4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04. </a:t>
            </a:r>
            <a:r>
              <a:rPr lang="ko-KR" altLang="en-US" sz="2400" b="1" dirty="0">
                <a:latin typeface="+mj-ea"/>
                <a:ea typeface="+mj-ea"/>
              </a:rPr>
              <a:t>분석결과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D0052-4B1B-4671-9EC0-D1E498E40354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C00BA0C-C208-47E1-B7BF-4F0296D01690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EC8DAC-3ADC-4682-93D5-E5158729F01A}"/>
              </a:ext>
            </a:extLst>
          </p:cNvPr>
          <p:cNvSpPr txBox="1"/>
          <p:nvPr/>
        </p:nvSpPr>
        <p:spPr>
          <a:xfrm>
            <a:off x="4505056" y="4882346"/>
            <a:ext cx="4691831" cy="375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+mn-ea"/>
                <a:sym typeface="Wingdings" pitchFamily="2" charset="2"/>
              </a:rPr>
              <a:t></a:t>
            </a:r>
            <a:r>
              <a:rPr kumimoji="1" lang="ko-KR" altLang="en-US" sz="1400" dirty="0">
                <a:latin typeface="+mn-ea"/>
                <a:sym typeface="Wingdings" pitchFamily="2" charset="2"/>
              </a:rPr>
              <a:t> </a:t>
            </a:r>
            <a:r>
              <a:rPr kumimoji="1" lang="ko-KR" altLang="en-US" sz="1400" b="1" spc="-150" dirty="0">
                <a:latin typeface="+mn-ea"/>
              </a:rPr>
              <a:t>배송시간 </a:t>
            </a:r>
            <a:r>
              <a:rPr kumimoji="1" lang="en-US" altLang="ko-KR" sz="1400" b="1" spc="-150" dirty="0">
                <a:latin typeface="+mn-ea"/>
              </a:rPr>
              <a:t>,</a:t>
            </a:r>
            <a:r>
              <a:rPr kumimoji="1" lang="ko-KR" altLang="en-US" sz="1400" b="1" spc="-150" dirty="0">
                <a:latin typeface="+mn-ea"/>
              </a:rPr>
              <a:t> 할인율</a:t>
            </a:r>
            <a:r>
              <a:rPr kumimoji="1" lang="en-US" altLang="ko-KR" sz="1400" b="1" spc="-150" dirty="0">
                <a:latin typeface="+mn-ea"/>
              </a:rPr>
              <a:t>, </a:t>
            </a:r>
            <a:r>
              <a:rPr kumimoji="1" lang="ko-KR" altLang="en-US" sz="1400" b="1" spc="-150" dirty="0" err="1">
                <a:latin typeface="+mn-ea"/>
              </a:rPr>
              <a:t>체험팩을</a:t>
            </a:r>
            <a:r>
              <a:rPr kumimoji="1" lang="ko-KR" altLang="en-US" sz="1400" b="1" spc="-150" dirty="0">
                <a:latin typeface="+mn-ea"/>
              </a:rPr>
              <a:t> 등을 활용한 마케팅 전략 필요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F7675E-7C03-40D4-AE95-A4611F69DA0A}"/>
              </a:ext>
            </a:extLst>
          </p:cNvPr>
          <p:cNvGrpSpPr/>
          <p:nvPr/>
        </p:nvGrpSpPr>
        <p:grpSpPr>
          <a:xfrm>
            <a:off x="240144" y="3679021"/>
            <a:ext cx="4129154" cy="2619334"/>
            <a:chOff x="127379" y="3550232"/>
            <a:chExt cx="4197184" cy="2619334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41D5D364-FCCF-4441-BC2C-B09AFF33F9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3779993"/>
                </p:ext>
              </p:extLst>
            </p:nvPr>
          </p:nvGraphicFramePr>
          <p:xfrm>
            <a:off x="127379" y="3936296"/>
            <a:ext cx="4197184" cy="22332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7810BF0-3B12-4ADD-AFC8-771BCE6EB8CC}"/>
                </a:ext>
              </a:extLst>
            </p:cNvPr>
            <p:cNvSpPr/>
            <p:nvPr/>
          </p:nvSpPr>
          <p:spPr>
            <a:xfrm>
              <a:off x="127379" y="3550232"/>
              <a:ext cx="4197184" cy="40445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/>
                <a:t>변수 중요도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EA4E37-6627-4002-9CB4-1258263F297C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kumimoji="1" lang="ko-KR" altLang="en-US" sz="1600" b="1" dirty="0" err="1">
                <a:latin typeface="+mj-ea"/>
              </a:rPr>
              <a:t>재구매</a:t>
            </a:r>
            <a:r>
              <a:rPr kumimoji="1" lang="ko-KR" altLang="en-US" sz="1600" b="1" dirty="0">
                <a:latin typeface="+mj-ea"/>
              </a:rPr>
              <a:t> 고객 가능성 예측 모델 개발 결과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57C8A-E072-4CFC-AFDC-010FDA02663A}"/>
              </a:ext>
            </a:extLst>
          </p:cNvPr>
          <p:cNvSpPr txBox="1"/>
          <p:nvPr/>
        </p:nvSpPr>
        <p:spPr>
          <a:xfrm>
            <a:off x="4505057" y="3690912"/>
            <a:ext cx="439879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kumimoji="1" lang="ko-KR" altLang="en-US" sz="1400" b="1" spc="-150" dirty="0">
                <a:latin typeface="+mn-ea"/>
              </a:rPr>
              <a:t>재구매 고객에 대한 정확한 예측이  중요하므로</a:t>
            </a:r>
            <a:r>
              <a:rPr kumimoji="1" lang="en-US" altLang="ko-KR" sz="1400" b="1" spc="-150" dirty="0">
                <a:latin typeface="+mn-ea"/>
              </a:rPr>
              <a:t>,</a:t>
            </a:r>
            <a:r>
              <a:rPr kumimoji="1" lang="ko-KR" altLang="en-US" sz="1400" b="1">
                <a:latin typeface="+mn-ea"/>
              </a:rPr>
              <a:t> </a:t>
            </a:r>
            <a:r>
              <a:rPr kumimoji="1" lang="en-US" altLang="ko-KR" sz="1400" b="1" dirty="0">
                <a:latin typeface="+mn-ea"/>
              </a:rPr>
              <a:t>Recall</a:t>
            </a:r>
            <a:r>
              <a:rPr kumimoji="1" lang="ko-KR" altLang="en-US" sz="1400" b="1" dirty="0">
                <a:latin typeface="+mn-ea"/>
              </a:rPr>
              <a:t>과 </a:t>
            </a:r>
            <a:r>
              <a:rPr kumimoji="1" lang="en-US" altLang="ko-KR" sz="1400" b="1" dirty="0">
                <a:latin typeface="+mn-ea"/>
              </a:rPr>
              <a:t>F1 score </a:t>
            </a:r>
            <a:r>
              <a:rPr kumimoji="1" lang="ko-KR" altLang="en-US" sz="1400" b="1" spc="-150" dirty="0">
                <a:latin typeface="+mn-ea"/>
              </a:rPr>
              <a:t>고려하여</a:t>
            </a:r>
            <a:r>
              <a:rPr kumimoji="1" lang="ko-KR" altLang="en-US" sz="1400" b="1" dirty="0">
                <a:latin typeface="+mn-ea"/>
              </a:rPr>
              <a:t> </a:t>
            </a:r>
            <a:r>
              <a:rPr kumimoji="1" lang="en-US" altLang="ko-KR" sz="1400" b="1" dirty="0">
                <a:latin typeface="+mn-ea"/>
              </a:rPr>
              <a:t>Gradient Boosting </a:t>
            </a:r>
            <a:r>
              <a:rPr kumimoji="1" lang="ko-KR" altLang="en-US" sz="1400" b="1">
                <a:latin typeface="+mn-ea"/>
              </a:rPr>
              <a:t>모델</a:t>
            </a:r>
            <a:r>
              <a:rPr kumimoji="1" lang="en-US" altLang="ko-KR" sz="1400" b="1" dirty="0">
                <a:latin typeface="+mn-ea"/>
              </a:rPr>
              <a:t> </a:t>
            </a:r>
            <a:r>
              <a:rPr kumimoji="1" lang="ko-KR" altLang="en-US" sz="1400" b="1" spc="-150" dirty="0">
                <a:latin typeface="+mn-ea"/>
              </a:rPr>
              <a:t>최종 선택</a:t>
            </a:r>
            <a:endParaRPr kumimoji="1" lang="en-US" altLang="ko-KR" sz="1400" b="1" spc="-150" dirty="0">
              <a:latin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1214AA6-37CA-480C-9507-DF2E67F5F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713585"/>
              </p:ext>
            </p:extLst>
          </p:nvPr>
        </p:nvGraphicFramePr>
        <p:xfrm>
          <a:off x="1272556" y="1250176"/>
          <a:ext cx="7632000" cy="1957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394">
                <a:tc>
                  <a:txBody>
                    <a:bodyPr/>
                    <a:lstStyle/>
                    <a:p>
                      <a:pPr algn="ctr"/>
                      <a:endParaRPr lang="ko-KR" altLang="en-US" sz="1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Training Score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Test Score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Recall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F1 score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Decision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Tree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0.803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0.792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0.664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0.762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Random Forest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0.766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0.757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0.649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j-ea"/>
                          <a:ea typeface="+mj-ea"/>
                        </a:rPr>
                        <a:t>0.728</a:t>
                      </a:r>
                      <a:endParaRPr lang="ko-KR" altLang="en-US" sz="1400" b="0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5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Gradient Boosting</a:t>
                      </a:r>
                      <a:endParaRPr lang="ko-KR" altLang="en-US" sz="145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0.890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0.855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0.818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ea"/>
                          <a:ea typeface="+mj-ea"/>
                        </a:rPr>
                        <a:t>0.850</a:t>
                      </a:r>
                      <a:endParaRPr lang="ko-KR" altLang="en-US" sz="1600" b="1" dirty="0">
                        <a:latin typeface="+mj-ea"/>
                        <a:ea typeface="+mj-ea"/>
                      </a:endParaRPr>
                    </a:p>
                  </a:txBody>
                  <a:tcPr marL="89331" marR="89331" marT="44665" marB="4466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241458" y="1245627"/>
            <a:ext cx="1031099" cy="1958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Modeling</a:t>
            </a: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결과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7037960" y="204926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14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23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0CA30-8C22-4181-B400-0FCF95C3BE3E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05. </a:t>
            </a:r>
            <a:r>
              <a:rPr lang="ko-KR" altLang="en-US" sz="2400" b="1" dirty="0">
                <a:latin typeface="+mj-ea"/>
                <a:ea typeface="+mj-ea"/>
              </a:rPr>
              <a:t>개선방안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A6E62-99EA-4664-BC4F-B6FA15ED97C5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98C995-3C71-4C67-AD2D-2D917F465372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285832-2D37-423F-A411-B3BC09C16B52}"/>
              </a:ext>
            </a:extLst>
          </p:cNvPr>
          <p:cNvSpPr/>
          <p:nvPr/>
        </p:nvSpPr>
        <p:spPr>
          <a:xfrm>
            <a:off x="375781" y="2019394"/>
            <a:ext cx="3239999" cy="6120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경쟁 우위 확보를 위한 차별화된 서비스 전략 필요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6E7E63-A0F3-4297-B3D0-1F0E06CAA5F3}"/>
              </a:ext>
            </a:extLst>
          </p:cNvPr>
          <p:cNvSpPr/>
          <p:nvPr/>
        </p:nvSpPr>
        <p:spPr>
          <a:xfrm>
            <a:off x="375781" y="2909604"/>
            <a:ext cx="3239999" cy="6120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정확한 수요예측을 통한 </a:t>
            </a:r>
            <a:endParaRPr lang="en-US" altLang="ko-KR" sz="1400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ctr"/>
            <a:r>
              <a:rPr lang="ko-KR" altLang="en-US" sz="1400" b="1" i="0">
                <a:solidFill>
                  <a:srgbClr val="000000"/>
                </a:solidFill>
                <a:effectLst/>
                <a:latin typeface="+mj-ea"/>
                <a:ea typeface="+mj-ea"/>
              </a:rPr>
              <a:t>적정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재고 관리 필요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551E87-301F-4AB6-9C64-7A04ADFB6152}"/>
              </a:ext>
            </a:extLst>
          </p:cNvPr>
          <p:cNvSpPr/>
          <p:nvPr/>
        </p:nvSpPr>
        <p:spPr>
          <a:xfrm>
            <a:off x="375781" y="3821855"/>
            <a:ext cx="3239999" cy="6120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신규고객의  이탈 방지 및 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ko-KR" altLang="en-US" sz="1400" b="1">
                <a:latin typeface="+mj-ea"/>
                <a:ea typeface="+mj-ea"/>
              </a:rPr>
              <a:t>우수군집 </a:t>
            </a:r>
            <a:r>
              <a:rPr lang="ko-KR" altLang="en-US" sz="1400" b="1" dirty="0">
                <a:latin typeface="+mj-ea"/>
                <a:ea typeface="+mj-ea"/>
              </a:rPr>
              <a:t>소속을 위한 전략 필요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A40373-8F71-4B44-BE89-1539B38D9544}"/>
              </a:ext>
            </a:extLst>
          </p:cNvPr>
          <p:cNvSpPr/>
          <p:nvPr/>
        </p:nvSpPr>
        <p:spPr>
          <a:xfrm>
            <a:off x="375781" y="4736454"/>
            <a:ext cx="3239999" cy="6120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할인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체험팩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빠른 배송 서비스 강화를 통한 지속적인 구매 유도</a:t>
            </a:r>
            <a:endParaRPr lang="ko-KR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587678-0B74-466A-AC13-3545C0D71B51}"/>
              </a:ext>
            </a:extLst>
          </p:cNvPr>
          <p:cNvSpPr/>
          <p:nvPr/>
        </p:nvSpPr>
        <p:spPr>
          <a:xfrm>
            <a:off x="5177004" y="3521637"/>
            <a:ext cx="3600000" cy="68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2. 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+mj-ea"/>
                <a:ea typeface="+mj-ea"/>
              </a:rPr>
              <a:t>고객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군집별 특성에 따른 연관 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+mj-ea"/>
                <a:ea typeface="+mj-ea"/>
              </a:rPr>
              <a:t>품목    </a:t>
            </a:r>
            <a:endParaRPr lang="en-US" altLang="ko-KR" sz="1400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+mj-ea"/>
                <a:ea typeface="+mj-ea"/>
              </a:rPr>
              <a:t> 추천 </a:t>
            </a:r>
            <a:r>
              <a:rPr lang="ko-KR" altLang="en-US" sz="14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웹서비스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개발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9EB38C-F084-4EBB-B788-BC3CB735E9C3}"/>
              </a:ext>
            </a:extLst>
          </p:cNvPr>
          <p:cNvSpPr/>
          <p:nvPr/>
        </p:nvSpPr>
        <p:spPr>
          <a:xfrm>
            <a:off x="5177004" y="4616880"/>
            <a:ext cx="3600000" cy="68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3. 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+mj-ea"/>
                <a:ea typeface="+mj-ea"/>
              </a:rPr>
              <a:t>재구매고객으로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전환하기 위해 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+mj-ea"/>
                <a:ea typeface="+mj-ea"/>
              </a:rPr>
              <a:t>아이 </a:t>
            </a:r>
            <a:endParaRPr lang="en-US" altLang="ko-KR" sz="1400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+mj-ea"/>
                <a:ea typeface="+mj-ea"/>
              </a:rPr>
              <a:t>월령에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맞는 제품 </a:t>
            </a:r>
            <a:r>
              <a:rPr lang="ko-KR" altLang="en-US" sz="14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체험팩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프로모션 진행</a:t>
            </a:r>
            <a:endParaRPr lang="ko-KR" altLang="en-US" sz="14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08D344-7CC5-4116-96EE-3CC676D53C8B}"/>
              </a:ext>
            </a:extLst>
          </p:cNvPr>
          <p:cNvSpPr/>
          <p:nvPr/>
        </p:nvSpPr>
        <p:spPr>
          <a:xfrm>
            <a:off x="375781" y="5635162"/>
            <a:ext cx="3239999" cy="6120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고객의 </a:t>
            </a:r>
            <a:r>
              <a:rPr lang="ko-KR" altLang="en-US" sz="14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월령에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맞는 제품군 추천 필요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E30DA0-8897-4646-A332-9226D500D5C7}"/>
              </a:ext>
            </a:extLst>
          </p:cNvPr>
          <p:cNvSpPr/>
          <p:nvPr/>
        </p:nvSpPr>
        <p:spPr>
          <a:xfrm>
            <a:off x="5177004" y="2426394"/>
            <a:ext cx="3600000" cy="68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+mj-ea"/>
                <a:ea typeface="+mj-ea"/>
              </a:rPr>
              <a:t>1. </a:t>
            </a:r>
            <a:r>
              <a:rPr lang="ko-KR" altLang="en-US" sz="1400" b="1">
                <a:latin typeface="+mj-ea"/>
                <a:ea typeface="+mj-ea"/>
              </a:rPr>
              <a:t>상품 </a:t>
            </a:r>
            <a:r>
              <a:rPr lang="ko-KR" altLang="en-US" sz="1400" b="1" dirty="0">
                <a:latin typeface="+mj-ea"/>
                <a:ea typeface="+mj-ea"/>
              </a:rPr>
              <a:t>예측 시스템을 통한 물품 적기조달</a:t>
            </a: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3615780" y="2312868"/>
            <a:ext cx="1561224" cy="444578"/>
          </a:xfrm>
          <a:prstGeom prst="straightConnector1">
            <a:avLst/>
          </a:prstGeom>
          <a:ln w="25400">
            <a:solidFill>
              <a:srgbClr val="405E2D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3615780" y="2795024"/>
            <a:ext cx="1561224" cy="445632"/>
          </a:xfrm>
          <a:prstGeom prst="straightConnector1">
            <a:avLst/>
          </a:prstGeom>
          <a:ln w="25400">
            <a:solidFill>
              <a:srgbClr val="405E2D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3615780" y="2312868"/>
            <a:ext cx="1561224" cy="1539821"/>
          </a:xfrm>
          <a:prstGeom prst="straightConnector1">
            <a:avLst/>
          </a:prstGeom>
          <a:ln w="25400">
            <a:solidFill>
              <a:srgbClr val="405E2D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3615780" y="3852689"/>
            <a:ext cx="1561224" cy="262640"/>
          </a:xfrm>
          <a:prstGeom prst="straightConnector1">
            <a:avLst/>
          </a:prstGeom>
          <a:ln w="25400">
            <a:solidFill>
              <a:srgbClr val="405E2D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3615780" y="3890267"/>
            <a:ext cx="1561224" cy="1177239"/>
          </a:xfrm>
          <a:prstGeom prst="straightConnector1">
            <a:avLst/>
          </a:prstGeom>
          <a:ln w="25400">
            <a:solidFill>
              <a:srgbClr val="405E2D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3615780" y="4127855"/>
            <a:ext cx="1561224" cy="832603"/>
          </a:xfrm>
          <a:prstGeom prst="straightConnector1">
            <a:avLst/>
          </a:prstGeom>
          <a:ln w="25400">
            <a:solidFill>
              <a:srgbClr val="405E2D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3615780" y="4985510"/>
            <a:ext cx="1561224" cy="81996"/>
          </a:xfrm>
          <a:prstGeom prst="straightConnector1">
            <a:avLst/>
          </a:prstGeom>
          <a:ln w="25400">
            <a:solidFill>
              <a:srgbClr val="405E2D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3615780" y="5010562"/>
            <a:ext cx="1561224" cy="980704"/>
          </a:xfrm>
          <a:prstGeom prst="straightConnector1">
            <a:avLst/>
          </a:prstGeom>
          <a:ln w="25400">
            <a:solidFill>
              <a:srgbClr val="405E2D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EA4E37-6627-4002-9CB4-1258263F297C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kumimoji="1" lang="ko-KR" altLang="en-US" sz="1600" b="1" dirty="0">
                <a:latin typeface="+mj-ea"/>
              </a:rPr>
              <a:t>개선기회를 발견하여 개선안 도출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31934" y="211073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15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1CF2AA-1B40-4870-B492-26374DB714E7}"/>
              </a:ext>
            </a:extLst>
          </p:cNvPr>
          <p:cNvSpPr/>
          <p:nvPr/>
        </p:nvSpPr>
        <p:spPr>
          <a:xfrm>
            <a:off x="375781" y="1308840"/>
            <a:ext cx="3239999" cy="42203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개선기회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4AF993-F8EE-49C2-B6DA-2B1D2B5013EA}"/>
              </a:ext>
            </a:extLst>
          </p:cNvPr>
          <p:cNvSpPr/>
          <p:nvPr/>
        </p:nvSpPr>
        <p:spPr>
          <a:xfrm>
            <a:off x="5177004" y="1304886"/>
            <a:ext cx="3600000" cy="42203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개선안</a:t>
            </a:r>
          </a:p>
        </p:txBody>
      </p:sp>
    </p:spTree>
    <p:extLst>
      <p:ext uri="{BB962C8B-B14F-4D97-AF65-F5344CB8AC3E}">
        <p14:creationId xmlns:p14="http://schemas.microsoft.com/office/powerpoint/2010/main" val="148536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00CA30-8C22-4181-B400-0FCF95C3BE3E}"/>
              </a:ext>
            </a:extLst>
          </p:cNvPr>
          <p:cNvSpPr txBox="1"/>
          <p:nvPr/>
        </p:nvSpPr>
        <p:spPr>
          <a:xfrm>
            <a:off x="127379" y="17925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05. </a:t>
            </a:r>
            <a:r>
              <a:rPr lang="ko-KR" altLang="en-US" sz="2400" b="1" dirty="0">
                <a:latin typeface="+mj-ea"/>
                <a:ea typeface="+mj-ea"/>
              </a:rPr>
              <a:t>개선방안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A6E62-99EA-4664-BC4F-B6FA15ED97C5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98C995-3C71-4C67-AD2D-2D917F465372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BA33426-AE12-4C35-91C2-94549BAFB1F1}"/>
              </a:ext>
            </a:extLst>
          </p:cNvPr>
          <p:cNvSpPr txBox="1"/>
          <p:nvPr/>
        </p:nvSpPr>
        <p:spPr>
          <a:xfrm>
            <a:off x="3880942" y="1363099"/>
            <a:ext cx="5061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>
                <a:latin typeface="+mj-ea"/>
                <a:ea typeface="+mj-ea"/>
              </a:rPr>
              <a:t>웹 플랫폼 구현 화면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29ED47-761D-4B94-BABB-A630D1B88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42" y="1847351"/>
            <a:ext cx="5090287" cy="3633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EA4E37-6627-4002-9CB4-1258263F297C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상품 및 품목 예측 시스템 구축을 통한 적기 조달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C9882F-2714-445F-BA4E-AD0E3D8A6F5A}"/>
              </a:ext>
            </a:extLst>
          </p:cNvPr>
          <p:cNvGrpSpPr/>
          <p:nvPr/>
        </p:nvGrpSpPr>
        <p:grpSpPr>
          <a:xfrm>
            <a:off x="-41179" y="1330791"/>
            <a:ext cx="3830254" cy="1269862"/>
            <a:chOff x="3926761" y="1644227"/>
            <a:chExt cx="4504064" cy="126986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F48E63-33C2-4597-BC80-FB4DAE78D0F6}"/>
                </a:ext>
              </a:extLst>
            </p:cNvPr>
            <p:cNvSpPr/>
            <p:nvPr/>
          </p:nvSpPr>
          <p:spPr>
            <a:xfrm>
              <a:off x="4581533" y="1839330"/>
              <a:ext cx="3615514" cy="107475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spc="-15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31AC35-0958-4B8A-A925-2E3A0D804624}"/>
                </a:ext>
              </a:extLst>
            </p:cNvPr>
            <p:cNvSpPr txBox="1"/>
            <p:nvPr/>
          </p:nvSpPr>
          <p:spPr>
            <a:xfrm>
              <a:off x="4428543" y="1644227"/>
              <a:ext cx="3918155" cy="388568"/>
            </a:xfrm>
            <a:prstGeom prst="rect">
              <a:avLst/>
            </a:prstGeom>
            <a:solidFill>
              <a:srgbClr val="FDF7D3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150" dirty="0">
                  <a:latin typeface="+mj-ea"/>
                  <a:ea typeface="+mj-ea"/>
                </a:rPr>
                <a:t>특정 품목에 대한 수요 예측</a:t>
              </a:r>
              <a:endParaRPr lang="en-US" altLang="ko-KR" sz="1400" b="1" spc="-150" dirty="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F57525-CAF8-4FBC-A591-84C8AC7F4452}"/>
                </a:ext>
              </a:extLst>
            </p:cNvPr>
            <p:cNvSpPr txBox="1"/>
            <p:nvPr/>
          </p:nvSpPr>
          <p:spPr>
            <a:xfrm>
              <a:off x="4341050" y="2149064"/>
              <a:ext cx="208382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150" dirty="0">
                  <a:latin typeface="+mj-ea"/>
                  <a:ea typeface="+mj-ea"/>
                </a:rPr>
                <a:t>기저귀</a:t>
              </a:r>
              <a:r>
                <a:rPr lang="en-US" altLang="ko-KR" sz="1200" b="1" spc="-150" dirty="0">
                  <a:latin typeface="+mj-ea"/>
                  <a:ea typeface="+mj-ea"/>
                </a:rPr>
                <a:t>/</a:t>
              </a:r>
              <a:r>
                <a:rPr lang="ko-KR" altLang="en-US" sz="1200" b="1" spc="-150" dirty="0">
                  <a:latin typeface="+mj-ea"/>
                  <a:ea typeface="+mj-ea"/>
                </a:rPr>
                <a:t>팬티</a:t>
              </a:r>
              <a:endParaRPr lang="en-US" altLang="ko-KR" sz="1200" b="1" spc="-150" dirty="0"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C1D88F-EE18-4FE7-B0CD-C96880EFC861}"/>
                </a:ext>
              </a:extLst>
            </p:cNvPr>
            <p:cNvSpPr txBox="1"/>
            <p:nvPr/>
          </p:nvSpPr>
          <p:spPr>
            <a:xfrm>
              <a:off x="3926761" y="2488968"/>
              <a:ext cx="278017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150" dirty="0">
                  <a:latin typeface="+mj-ea"/>
                  <a:ea typeface="+mj-ea"/>
                </a:rPr>
                <a:t>출산</a:t>
              </a:r>
              <a:r>
                <a:rPr lang="en-US" altLang="ko-KR" sz="1200" b="1" spc="-150" dirty="0">
                  <a:latin typeface="+mj-ea"/>
                  <a:ea typeface="+mj-ea"/>
                </a:rPr>
                <a:t>/</a:t>
              </a:r>
              <a:r>
                <a:rPr lang="ko-KR" altLang="en-US" sz="1200" b="1" spc="-150" dirty="0">
                  <a:latin typeface="+mj-ea"/>
                  <a:ea typeface="+mj-ea"/>
                </a:rPr>
                <a:t>수유</a:t>
              </a:r>
              <a:r>
                <a:rPr lang="en-US" altLang="ko-KR" sz="1200" b="1" spc="-150" dirty="0">
                  <a:latin typeface="+mj-ea"/>
                  <a:ea typeface="+mj-ea"/>
                </a:rPr>
                <a:t>/</a:t>
              </a:r>
              <a:r>
                <a:rPr lang="ko-KR" altLang="en-US" sz="1200" b="1" spc="-150" dirty="0">
                  <a:latin typeface="+mj-ea"/>
                  <a:ea typeface="+mj-ea"/>
                </a:rPr>
                <a:t>이유</a:t>
              </a:r>
              <a:endParaRPr lang="en-US" altLang="ko-KR" sz="1200" b="1" spc="-150" dirty="0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354704-819B-402B-A0CD-F98AF085A3AC}"/>
                </a:ext>
              </a:extLst>
            </p:cNvPr>
            <p:cNvSpPr txBox="1"/>
            <p:nvPr/>
          </p:nvSpPr>
          <p:spPr>
            <a:xfrm>
              <a:off x="6607228" y="2149064"/>
              <a:ext cx="160409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150" dirty="0">
                  <a:latin typeface="+mj-ea"/>
                  <a:ea typeface="+mj-ea"/>
                </a:rPr>
                <a:t>생활</a:t>
              </a:r>
              <a:r>
                <a:rPr lang="en-US" altLang="ko-KR" sz="1200" b="1" spc="-150" dirty="0">
                  <a:latin typeface="+mj-ea"/>
                  <a:ea typeface="+mj-ea"/>
                </a:rPr>
                <a:t>/</a:t>
              </a:r>
              <a:r>
                <a:rPr lang="ko-KR" altLang="en-US" sz="1200" b="1" spc="-150" dirty="0">
                  <a:latin typeface="+mj-ea"/>
                  <a:ea typeface="+mj-ea"/>
                </a:rPr>
                <a:t>가정용품</a:t>
              </a:r>
              <a:endParaRPr lang="en-US" altLang="ko-KR" sz="1200" b="1" spc="-150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B0F95-D374-4004-8725-BB46BE299C84}"/>
                </a:ext>
              </a:extLst>
            </p:cNvPr>
            <p:cNvSpPr txBox="1"/>
            <p:nvPr/>
          </p:nvSpPr>
          <p:spPr>
            <a:xfrm>
              <a:off x="5854550" y="2149064"/>
              <a:ext cx="95455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150" dirty="0">
                  <a:latin typeface="+mj-ea"/>
                  <a:ea typeface="+mj-ea"/>
                </a:rPr>
                <a:t>아기용품</a:t>
              </a:r>
              <a:endParaRPr lang="en-US" altLang="ko-KR" sz="1200" b="1" spc="-150" dirty="0">
                <a:latin typeface="+mj-ea"/>
                <a:ea typeface="+mj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FC751D-8F39-4492-A93F-EE93A2DCC420}"/>
                </a:ext>
              </a:extLst>
            </p:cNvPr>
            <p:cNvSpPr txBox="1"/>
            <p:nvPr/>
          </p:nvSpPr>
          <p:spPr>
            <a:xfrm>
              <a:off x="6329931" y="2488968"/>
              <a:ext cx="1439781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150" dirty="0">
                  <a:latin typeface="+mj-ea"/>
                  <a:ea typeface="+mj-ea"/>
                </a:rPr>
                <a:t>여성용품</a:t>
              </a:r>
              <a:endParaRPr lang="en-US" altLang="ko-KR" sz="1200" b="1" spc="-150" dirty="0"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0B5618-F578-4467-8162-1CF9C5528851}"/>
                </a:ext>
              </a:extLst>
            </p:cNvPr>
            <p:cNvSpPr txBox="1"/>
            <p:nvPr/>
          </p:nvSpPr>
          <p:spPr>
            <a:xfrm>
              <a:off x="7288593" y="2488968"/>
              <a:ext cx="114223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150" dirty="0">
                  <a:latin typeface="+mj-ea"/>
                  <a:ea typeface="+mj-ea"/>
                </a:rPr>
                <a:t>물티슈</a:t>
              </a:r>
              <a:endParaRPr lang="en-US" altLang="ko-KR" sz="1200" b="1" spc="-150" dirty="0"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0CBEE5-E4BC-4ACA-A30C-E15FAD9443EE}"/>
                </a:ext>
              </a:extLst>
            </p:cNvPr>
            <p:cNvSpPr txBox="1"/>
            <p:nvPr/>
          </p:nvSpPr>
          <p:spPr>
            <a:xfrm>
              <a:off x="5466752" y="2488968"/>
              <a:ext cx="17467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spc="-150" dirty="0">
                  <a:latin typeface="+mj-ea"/>
                  <a:ea typeface="+mj-ea"/>
                </a:rPr>
                <a:t>기타</a:t>
              </a:r>
              <a:endParaRPr lang="en-US" altLang="ko-KR" sz="1200" b="1" spc="-150" dirty="0"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AFD7AFA-8859-4848-8FE5-8EF96B857EC8}"/>
              </a:ext>
            </a:extLst>
          </p:cNvPr>
          <p:cNvGrpSpPr/>
          <p:nvPr/>
        </p:nvGrpSpPr>
        <p:grpSpPr>
          <a:xfrm>
            <a:off x="388090" y="2757376"/>
            <a:ext cx="3429000" cy="1755302"/>
            <a:chOff x="232287" y="4492853"/>
            <a:chExt cx="4032222" cy="175530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72A8BA0-F5F0-47A9-B9DE-534B205FFB4A}"/>
                </a:ext>
              </a:extLst>
            </p:cNvPr>
            <p:cNvSpPr/>
            <p:nvPr/>
          </p:nvSpPr>
          <p:spPr>
            <a:xfrm>
              <a:off x="365504" y="4538871"/>
              <a:ext cx="3673096" cy="170928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spc="-150"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F25E55-1182-4BF6-9D5F-A015AA9C1599}"/>
                </a:ext>
              </a:extLst>
            </p:cNvPr>
            <p:cNvSpPr txBox="1"/>
            <p:nvPr/>
          </p:nvSpPr>
          <p:spPr>
            <a:xfrm>
              <a:off x="232287" y="4999056"/>
              <a:ext cx="1459749" cy="32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spc="-150" dirty="0">
                  <a:latin typeface="+mj-ea"/>
                  <a:ea typeface="+mj-ea"/>
                </a:rPr>
                <a:t>기저귀</a:t>
              </a:r>
              <a:r>
                <a:rPr lang="en-US" altLang="ko-KR" sz="1100" b="1" spc="-150" dirty="0">
                  <a:latin typeface="+mj-ea"/>
                  <a:ea typeface="+mj-ea"/>
                </a:rPr>
                <a:t>/</a:t>
              </a:r>
              <a:r>
                <a:rPr lang="ko-KR" altLang="en-US" sz="1100" b="1" spc="-150" dirty="0">
                  <a:latin typeface="+mj-ea"/>
                  <a:ea typeface="+mj-ea"/>
                </a:rPr>
                <a:t>팬티</a:t>
              </a:r>
              <a:endParaRPr lang="en-US" altLang="ko-KR" sz="1100" b="1" spc="-150" dirty="0"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61E1E4-BD68-420B-AB67-4F7F5DEA9B24}"/>
                </a:ext>
              </a:extLst>
            </p:cNvPr>
            <p:cNvSpPr txBox="1"/>
            <p:nvPr/>
          </p:nvSpPr>
          <p:spPr>
            <a:xfrm>
              <a:off x="1293171" y="4999056"/>
              <a:ext cx="1746755" cy="32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spc="-150" dirty="0">
                  <a:latin typeface="+mj-ea"/>
                  <a:ea typeface="+mj-ea"/>
                </a:rPr>
                <a:t>출산</a:t>
              </a:r>
              <a:r>
                <a:rPr lang="en-US" altLang="ko-KR" sz="1100" b="1" spc="-150" dirty="0">
                  <a:latin typeface="+mj-ea"/>
                  <a:ea typeface="+mj-ea"/>
                </a:rPr>
                <a:t>/</a:t>
              </a:r>
              <a:r>
                <a:rPr lang="ko-KR" altLang="en-US" sz="1100" b="1" spc="-150" dirty="0">
                  <a:latin typeface="+mj-ea"/>
                  <a:ea typeface="+mj-ea"/>
                </a:rPr>
                <a:t>수유</a:t>
              </a:r>
              <a:r>
                <a:rPr lang="en-US" altLang="ko-KR" sz="1100" b="1" spc="-150" dirty="0">
                  <a:latin typeface="+mj-ea"/>
                  <a:ea typeface="+mj-ea"/>
                </a:rPr>
                <a:t>/</a:t>
              </a:r>
              <a:r>
                <a:rPr lang="ko-KR" altLang="en-US" sz="1100" b="1" spc="-150" dirty="0">
                  <a:latin typeface="+mj-ea"/>
                  <a:ea typeface="+mj-ea"/>
                </a:rPr>
                <a:t>이유</a:t>
              </a:r>
              <a:endParaRPr lang="en-US" altLang="ko-KR" sz="1100" b="1" spc="-150" dirty="0"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9DB4B2-FEB7-4EA6-B148-70964B8B949E}"/>
                </a:ext>
              </a:extLst>
            </p:cNvPr>
            <p:cNvSpPr txBox="1"/>
            <p:nvPr/>
          </p:nvSpPr>
          <p:spPr>
            <a:xfrm>
              <a:off x="2517754" y="4999056"/>
              <a:ext cx="1746755" cy="32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spc="-150" dirty="0">
                  <a:latin typeface="+mj-ea"/>
                  <a:ea typeface="+mj-ea"/>
                </a:rPr>
                <a:t>생활</a:t>
              </a:r>
              <a:r>
                <a:rPr lang="en-US" altLang="ko-KR" sz="1100" b="1" spc="-150" dirty="0">
                  <a:latin typeface="+mj-ea"/>
                  <a:ea typeface="+mj-ea"/>
                </a:rPr>
                <a:t>/</a:t>
              </a:r>
              <a:r>
                <a:rPr lang="ko-KR" altLang="en-US" sz="1100" b="1" spc="-150" dirty="0">
                  <a:latin typeface="+mj-ea"/>
                  <a:ea typeface="+mj-ea"/>
                </a:rPr>
                <a:t>가정용품</a:t>
              </a:r>
              <a:endParaRPr lang="en-US" altLang="ko-KR" sz="1100" b="1" spc="-150" dirty="0"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AE3AFE-E232-43AA-9A04-F7F75A78A4F1}"/>
                </a:ext>
              </a:extLst>
            </p:cNvPr>
            <p:cNvSpPr txBox="1"/>
            <p:nvPr/>
          </p:nvSpPr>
          <p:spPr>
            <a:xfrm>
              <a:off x="304800" y="4492853"/>
              <a:ext cx="3918154" cy="388568"/>
            </a:xfrm>
            <a:prstGeom prst="rect">
              <a:avLst/>
            </a:prstGeom>
            <a:solidFill>
              <a:srgbClr val="FDF7D3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spc="-150" dirty="0">
                  <a:latin typeface="+mj-ea"/>
                  <a:ea typeface="+mj-ea"/>
                </a:rPr>
                <a:t>동일 품목 내 상품들의 수요 예측</a:t>
              </a:r>
              <a:endParaRPr lang="en-US" altLang="ko-KR" sz="1400" b="1" spc="-150" dirty="0">
                <a:latin typeface="+mj-ea"/>
                <a:ea typeface="+mj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1B4AA2A-7C61-4BEC-956A-3D776283FC6A}"/>
                </a:ext>
              </a:extLst>
            </p:cNvPr>
            <p:cNvGrpSpPr/>
            <p:nvPr/>
          </p:nvGrpSpPr>
          <p:grpSpPr>
            <a:xfrm>
              <a:off x="1762365" y="5430148"/>
              <a:ext cx="813610" cy="708105"/>
              <a:chOff x="1536492" y="4519364"/>
              <a:chExt cx="1194610" cy="70810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041CC26-80FD-4F8C-A0F9-23D867B8F734}"/>
                  </a:ext>
                </a:extLst>
              </p:cNvPr>
              <p:cNvSpPr/>
              <p:nvPr/>
            </p:nvSpPr>
            <p:spPr>
              <a:xfrm>
                <a:off x="1544188" y="4519364"/>
                <a:ext cx="1186914" cy="1940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상품명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89994A0-F50E-4613-A0DA-B21712D31EF7}"/>
                  </a:ext>
                </a:extLst>
              </p:cNvPr>
              <p:cNvSpPr/>
              <p:nvPr/>
            </p:nvSpPr>
            <p:spPr>
              <a:xfrm>
                <a:off x="1544188" y="4763845"/>
                <a:ext cx="1186914" cy="1940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상품명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0062EF63-8866-4D32-9C49-967CDD979596}"/>
                  </a:ext>
                </a:extLst>
              </p:cNvPr>
              <p:cNvSpPr/>
              <p:nvPr/>
            </p:nvSpPr>
            <p:spPr>
              <a:xfrm>
                <a:off x="1536492" y="5033389"/>
                <a:ext cx="1186914" cy="1940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상품명</a:t>
                </a: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01B05CF-55EE-45FA-9235-E61C7527977E}"/>
                </a:ext>
              </a:extLst>
            </p:cNvPr>
            <p:cNvGrpSpPr/>
            <p:nvPr/>
          </p:nvGrpSpPr>
          <p:grpSpPr>
            <a:xfrm>
              <a:off x="523418" y="5416633"/>
              <a:ext cx="813610" cy="708105"/>
              <a:chOff x="1536492" y="4519364"/>
              <a:chExt cx="1194610" cy="70810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F80B637C-5EFA-4974-8B6F-BBEF38B6B48A}"/>
                  </a:ext>
                </a:extLst>
              </p:cNvPr>
              <p:cNvSpPr/>
              <p:nvPr/>
            </p:nvSpPr>
            <p:spPr>
              <a:xfrm>
                <a:off x="1544188" y="4519364"/>
                <a:ext cx="1186914" cy="194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상품명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F12E315F-9D55-4744-82A5-5704F5E0957F}"/>
                  </a:ext>
                </a:extLst>
              </p:cNvPr>
              <p:cNvSpPr/>
              <p:nvPr/>
            </p:nvSpPr>
            <p:spPr>
              <a:xfrm>
                <a:off x="1544188" y="4763845"/>
                <a:ext cx="1186914" cy="194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상품명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EC28553-E75C-451A-AA6D-B4E01EE507F1}"/>
                  </a:ext>
                </a:extLst>
              </p:cNvPr>
              <p:cNvSpPr/>
              <p:nvPr/>
            </p:nvSpPr>
            <p:spPr>
              <a:xfrm>
                <a:off x="1536492" y="5033389"/>
                <a:ext cx="1186914" cy="194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상품명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0D7E964-CD95-4487-9ACE-908D8F5C7272}"/>
                </a:ext>
              </a:extLst>
            </p:cNvPr>
            <p:cNvGrpSpPr/>
            <p:nvPr/>
          </p:nvGrpSpPr>
          <p:grpSpPr>
            <a:xfrm>
              <a:off x="2987386" y="5430148"/>
              <a:ext cx="813610" cy="708105"/>
              <a:chOff x="1536492" y="4519364"/>
              <a:chExt cx="1194610" cy="708105"/>
            </a:xfrm>
            <a:solidFill>
              <a:schemeClr val="accent5">
                <a:lumMod val="40000"/>
                <a:lumOff val="60000"/>
              </a:schemeClr>
            </a:solidFill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AF535FC-15EC-4C17-90B1-73061960FF33}"/>
                  </a:ext>
                </a:extLst>
              </p:cNvPr>
              <p:cNvSpPr/>
              <p:nvPr/>
            </p:nvSpPr>
            <p:spPr>
              <a:xfrm>
                <a:off x="1544188" y="4519364"/>
                <a:ext cx="1186914" cy="194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상품명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5E80A34-5929-4F93-9076-47365220BD75}"/>
                  </a:ext>
                </a:extLst>
              </p:cNvPr>
              <p:cNvSpPr/>
              <p:nvPr/>
            </p:nvSpPr>
            <p:spPr>
              <a:xfrm>
                <a:off x="1544188" y="4763845"/>
                <a:ext cx="1186914" cy="194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상품명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D119791-A822-4B87-985E-C65500E3F9B3}"/>
                  </a:ext>
                </a:extLst>
              </p:cNvPr>
              <p:cNvSpPr/>
              <p:nvPr/>
            </p:nvSpPr>
            <p:spPr>
              <a:xfrm>
                <a:off x="1536492" y="5033389"/>
                <a:ext cx="1186914" cy="1940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상품명</a:t>
                </a:r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9084FA-E8BB-4465-B29A-83B1A63566C2}"/>
              </a:ext>
            </a:extLst>
          </p:cNvPr>
          <p:cNvGrpSpPr/>
          <p:nvPr/>
        </p:nvGrpSpPr>
        <p:grpSpPr>
          <a:xfrm>
            <a:off x="380484" y="4612354"/>
            <a:ext cx="3371110" cy="1769246"/>
            <a:chOff x="4500905" y="1778342"/>
            <a:chExt cx="3964148" cy="176924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94E3EA2-A372-4809-8831-1A40D1D76134}"/>
                </a:ext>
              </a:extLst>
            </p:cNvPr>
            <p:cNvSpPr/>
            <p:nvPr/>
          </p:nvSpPr>
          <p:spPr>
            <a:xfrm>
              <a:off x="4627732" y="1916649"/>
              <a:ext cx="3722522" cy="163093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spc="-150">
                <a:latin typeface="+mj-ea"/>
                <a:ea typeface="+mj-ea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4694D70-D25F-4B71-AD1A-111E2481E468}"/>
                </a:ext>
              </a:extLst>
            </p:cNvPr>
            <p:cNvGrpSpPr/>
            <p:nvPr/>
          </p:nvGrpSpPr>
          <p:grpSpPr>
            <a:xfrm>
              <a:off x="4500905" y="1778342"/>
              <a:ext cx="3964148" cy="1640475"/>
              <a:chOff x="4665330" y="1832894"/>
              <a:chExt cx="3964148" cy="1640475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86C98181-45F4-43DA-BE1D-C3152E96A864}"/>
                  </a:ext>
                </a:extLst>
              </p:cNvPr>
              <p:cNvSpPr/>
              <p:nvPr/>
            </p:nvSpPr>
            <p:spPr>
              <a:xfrm>
                <a:off x="4920459" y="2362517"/>
                <a:ext cx="3339655" cy="19300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판매량 </a:t>
                </a:r>
                <a:r>
                  <a:rPr lang="en-US" altLang="ko-KR" sz="12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r>
                  <a:rPr lang="ko-KR" altLang="en-US" sz="12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위 상품명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968EC01-F9BD-46C6-A877-0DB199580A9B}"/>
                  </a:ext>
                </a:extLst>
              </p:cNvPr>
              <p:cNvSpPr txBox="1"/>
              <p:nvPr/>
            </p:nvSpPr>
            <p:spPr>
              <a:xfrm>
                <a:off x="4665330" y="1832894"/>
                <a:ext cx="3964148" cy="373885"/>
              </a:xfrm>
              <a:prstGeom prst="rect">
                <a:avLst/>
              </a:prstGeom>
              <a:solidFill>
                <a:srgbClr val="FDF7D3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spc="-150" dirty="0">
                    <a:latin typeface="+mj-ea"/>
                    <a:ea typeface="+mj-ea"/>
                  </a:rPr>
                  <a:t>판매량 상위 </a:t>
                </a:r>
                <a:r>
                  <a:rPr lang="en-US" altLang="ko-KR" sz="1400" b="1" spc="-150" dirty="0">
                    <a:latin typeface="+mj-ea"/>
                    <a:ea typeface="+mj-ea"/>
                  </a:rPr>
                  <a:t>30</a:t>
                </a:r>
                <a:r>
                  <a:rPr lang="ko-KR" altLang="en-US" sz="1400" b="1" spc="-150" dirty="0">
                    <a:latin typeface="+mj-ea"/>
                    <a:ea typeface="+mj-ea"/>
                  </a:rPr>
                  <a:t>개 물품에 대한 수요 예측</a:t>
                </a:r>
                <a:endParaRPr lang="en-US" altLang="ko-KR" sz="1400" b="1" spc="-150" dirty="0">
                  <a:latin typeface="+mj-ea"/>
                  <a:ea typeface="+mj-ea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9EE1F2B-7A3E-4C1D-93E1-5620C75C3E0E}"/>
                  </a:ext>
                </a:extLst>
              </p:cNvPr>
              <p:cNvSpPr/>
              <p:nvPr/>
            </p:nvSpPr>
            <p:spPr>
              <a:xfrm>
                <a:off x="4920459" y="2618195"/>
                <a:ext cx="3339655" cy="19300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판매량 </a:t>
                </a:r>
                <a:r>
                  <a:rPr lang="en-US" altLang="ko-KR" sz="12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2</a:t>
                </a:r>
                <a:r>
                  <a:rPr lang="ko-KR" altLang="en-US" sz="12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위 상품명</a:t>
                </a:r>
              </a:p>
            </p:txBody>
          </p: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16E1A565-795E-451B-9465-8B4B5B9AB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404" y="2836387"/>
                <a:ext cx="0" cy="38401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E48ED52-312A-4EFB-AC98-91196AADE51E}"/>
                  </a:ext>
                </a:extLst>
              </p:cNvPr>
              <p:cNvSpPr/>
              <p:nvPr/>
            </p:nvSpPr>
            <p:spPr>
              <a:xfrm>
                <a:off x="4920458" y="3280363"/>
                <a:ext cx="3339655" cy="19300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판매량 </a:t>
                </a:r>
                <a:r>
                  <a:rPr lang="en-US" altLang="ko-KR" sz="12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30</a:t>
                </a:r>
                <a:r>
                  <a:rPr lang="ko-KR" altLang="en-US" sz="1200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위 상품명</a:t>
                </a:r>
              </a:p>
            </p:txBody>
          </p:sp>
        </p:grpSp>
      </p:grpSp>
      <p:sp>
        <p:nvSpPr>
          <p:cNvPr id="52" name="타원 51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31934" y="210074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16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6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8A6892CC-7444-45D3-ABD0-A7287EF3FB96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88076-C485-495E-A41D-589FF64315FB}"/>
              </a:ext>
            </a:extLst>
          </p:cNvPr>
          <p:cNvSpPr txBox="1"/>
          <p:nvPr/>
        </p:nvSpPr>
        <p:spPr>
          <a:xfrm>
            <a:off x="127379" y="17925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05. </a:t>
            </a:r>
            <a:r>
              <a:rPr lang="ko-KR" altLang="en-US" sz="2400" b="1" dirty="0">
                <a:latin typeface="+mj-ea"/>
                <a:ea typeface="+mj-ea"/>
              </a:rPr>
              <a:t>개선방안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C824B82-12CA-4BE5-95D6-A8EA491D99E2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C04F6E-D27F-4F37-BCB1-C1BB98D9ABD1}"/>
              </a:ext>
            </a:extLst>
          </p:cNvPr>
          <p:cNvSpPr txBox="1"/>
          <p:nvPr/>
        </p:nvSpPr>
        <p:spPr>
          <a:xfrm>
            <a:off x="4535903" y="1386926"/>
            <a:ext cx="457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>
                <a:latin typeface="+mj-ea"/>
                <a:ea typeface="+mj-ea"/>
              </a:rPr>
              <a:t>웹 플랫폼 구현 화면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58620D-741C-4C12-8F6A-FAC66D244102}"/>
              </a:ext>
            </a:extLst>
          </p:cNvPr>
          <p:cNvGrpSpPr/>
          <p:nvPr/>
        </p:nvGrpSpPr>
        <p:grpSpPr>
          <a:xfrm>
            <a:off x="5412204" y="1808723"/>
            <a:ext cx="2654300" cy="4729626"/>
            <a:chOff x="638164" y="1612365"/>
            <a:chExt cx="3918483" cy="698223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7DE7CF4-DD68-482A-A5F9-75CB8C426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53" y="1612365"/>
              <a:ext cx="3907994" cy="21982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05A8018-4768-43D6-98F3-E5F49CBF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64" y="6396355"/>
              <a:ext cx="3907996" cy="219824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902AA9-E17F-4657-BC2E-48EFB2AC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53" y="4011149"/>
              <a:ext cx="3907994" cy="219824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EA4E37-6627-4002-9CB4-1258263F297C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/>
              <a:t>고객 </a:t>
            </a:r>
            <a:r>
              <a:rPr lang="ko-KR" altLang="en-US" sz="1600" b="1" dirty="0" err="1"/>
              <a:t>군집별</a:t>
            </a:r>
            <a:r>
              <a:rPr lang="ko-KR" altLang="en-US" sz="1600" b="1" dirty="0"/>
              <a:t> 특성에 따른 연관 품목 추천 </a:t>
            </a:r>
            <a:r>
              <a:rPr lang="ko-KR" altLang="en-US" sz="1600" b="1" dirty="0" err="1"/>
              <a:t>웹서비스</a:t>
            </a:r>
            <a:r>
              <a:rPr lang="ko-KR" altLang="en-US" sz="1600" b="1" dirty="0"/>
              <a:t> 개발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B614FE5-5928-49A9-92AC-4833B6D1002A}"/>
              </a:ext>
            </a:extLst>
          </p:cNvPr>
          <p:cNvGrpSpPr/>
          <p:nvPr/>
        </p:nvGrpSpPr>
        <p:grpSpPr>
          <a:xfrm>
            <a:off x="435645" y="1447086"/>
            <a:ext cx="4316829" cy="4867062"/>
            <a:chOff x="108718" y="1777971"/>
            <a:chExt cx="4316829" cy="486706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96909E9-CD22-41D0-9BC0-668DD7EC5296}"/>
                </a:ext>
              </a:extLst>
            </p:cNvPr>
            <p:cNvGrpSpPr/>
            <p:nvPr/>
          </p:nvGrpSpPr>
          <p:grpSpPr>
            <a:xfrm>
              <a:off x="108718" y="1777971"/>
              <a:ext cx="1963094" cy="4867062"/>
              <a:chOff x="99343" y="1990938"/>
              <a:chExt cx="1963094" cy="4867062"/>
            </a:xfrm>
          </p:grpSpPr>
          <p:sp>
            <p:nvSpPr>
              <p:cNvPr id="72" name="화살표: 아래쪽 21">
                <a:extLst>
                  <a:ext uri="{FF2B5EF4-FFF2-40B4-BE49-F238E27FC236}">
                    <a16:creationId xmlns:a16="http://schemas.microsoft.com/office/drawing/2014/main" id="{A4B34A08-5455-440B-9698-D321C3BC6536}"/>
                  </a:ext>
                </a:extLst>
              </p:cNvPr>
              <p:cNvSpPr/>
              <p:nvPr/>
            </p:nvSpPr>
            <p:spPr>
              <a:xfrm>
                <a:off x="781038" y="1990938"/>
                <a:ext cx="578936" cy="4867062"/>
              </a:xfrm>
              <a:prstGeom prst="downArrow">
                <a:avLst>
                  <a:gd name="adj1" fmla="val 50000"/>
                  <a:gd name="adj2" fmla="val 70830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latin typeface="+mj-ea"/>
                  <a:ea typeface="+mj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728E449-8609-4DEA-A01C-BB5B8F4B8F43}"/>
                  </a:ext>
                </a:extLst>
              </p:cNvPr>
              <p:cNvSpPr txBox="1"/>
              <p:nvPr/>
            </p:nvSpPr>
            <p:spPr>
              <a:xfrm>
                <a:off x="269619" y="2344777"/>
                <a:ext cx="1668262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j-ea"/>
                    <a:ea typeface="+mj-ea"/>
                  </a:rPr>
                  <a:t>고객 정보 기반으로</a:t>
                </a:r>
                <a:endParaRPr lang="en-US" altLang="ko-KR" sz="1200" b="1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b="1" dirty="0">
                    <a:latin typeface="+mj-ea"/>
                    <a:ea typeface="+mj-ea"/>
                  </a:rPr>
                  <a:t>고객 특징 파악</a:t>
                </a:r>
                <a:endParaRPr lang="en-US" altLang="ko-KR" sz="1200" b="1" dirty="0">
                  <a:latin typeface="+mj-ea"/>
                  <a:ea typeface="+mj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07E42A-E86F-4DC1-8A24-5033EF576165}"/>
                  </a:ext>
                </a:extLst>
              </p:cNvPr>
              <p:cNvSpPr txBox="1"/>
              <p:nvPr/>
            </p:nvSpPr>
            <p:spPr>
              <a:xfrm>
                <a:off x="657993" y="3342174"/>
                <a:ext cx="891514" cy="276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j-ea"/>
                    <a:ea typeface="+mj-ea"/>
                  </a:rPr>
                  <a:t>군집분석</a:t>
                </a:r>
                <a:endParaRPr lang="en-US" altLang="ko-KR" sz="1200" b="1" dirty="0">
                  <a:latin typeface="+mj-ea"/>
                  <a:ea typeface="+mj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6153453-CD6C-4CAA-9AFB-A82021314447}"/>
                  </a:ext>
                </a:extLst>
              </p:cNvPr>
              <p:cNvSpPr txBox="1"/>
              <p:nvPr/>
            </p:nvSpPr>
            <p:spPr>
              <a:xfrm>
                <a:off x="99343" y="3775495"/>
                <a:ext cx="936482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j-ea"/>
                    <a:ea typeface="+mj-ea"/>
                  </a:rPr>
                  <a:t>장바구니</a:t>
                </a:r>
                <a:br>
                  <a:rPr lang="en-US" altLang="ko-KR" sz="1200" b="1" dirty="0">
                    <a:latin typeface="+mj-ea"/>
                    <a:ea typeface="+mj-ea"/>
                  </a:rPr>
                </a:br>
                <a:r>
                  <a:rPr lang="ko-KR" altLang="en-US" sz="1200" b="1" dirty="0">
                    <a:latin typeface="+mj-ea"/>
                    <a:ea typeface="+mj-ea"/>
                  </a:rPr>
                  <a:t>분석</a:t>
                </a:r>
                <a:endParaRPr lang="en-US" altLang="ko-KR" sz="1200" b="1" dirty="0">
                  <a:latin typeface="+mj-ea"/>
                  <a:ea typeface="+mj-ea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B1D316D-1782-45E3-BFF4-F0DFBBFA2BFC}"/>
                  </a:ext>
                </a:extLst>
              </p:cNvPr>
              <p:cNvSpPr txBox="1"/>
              <p:nvPr/>
            </p:nvSpPr>
            <p:spPr>
              <a:xfrm>
                <a:off x="1125955" y="3775495"/>
                <a:ext cx="936482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j-ea"/>
                    <a:ea typeface="+mj-ea"/>
                  </a:rPr>
                  <a:t>이전 구매</a:t>
                </a:r>
                <a:br>
                  <a:rPr lang="en-US" altLang="ko-KR" sz="1200" b="1" dirty="0">
                    <a:latin typeface="+mj-ea"/>
                    <a:ea typeface="+mj-ea"/>
                  </a:rPr>
                </a:br>
                <a:r>
                  <a:rPr lang="ko-KR" altLang="en-US" sz="1200" b="1" dirty="0">
                    <a:latin typeface="+mj-ea"/>
                    <a:ea typeface="+mj-ea"/>
                  </a:rPr>
                  <a:t>기록 확인</a:t>
                </a:r>
                <a:endParaRPr lang="en-US" altLang="ko-KR" sz="1200" b="1" dirty="0">
                  <a:latin typeface="+mj-ea"/>
                  <a:ea typeface="+mj-ea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EF18F67-F424-4BCF-82DF-9D665852E744}"/>
                  </a:ext>
                </a:extLst>
              </p:cNvPr>
              <p:cNvSpPr txBox="1"/>
              <p:nvPr/>
            </p:nvSpPr>
            <p:spPr>
              <a:xfrm>
                <a:off x="296104" y="4626024"/>
                <a:ext cx="1615292" cy="4616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j-ea"/>
                    <a:ea typeface="+mj-ea"/>
                  </a:rPr>
                  <a:t>동일 군집이 구매한 </a:t>
                </a:r>
                <a:br>
                  <a:rPr lang="en-US" altLang="ko-KR" sz="1200" b="1" dirty="0">
                    <a:latin typeface="+mj-ea"/>
                    <a:ea typeface="+mj-ea"/>
                  </a:rPr>
                </a:br>
                <a:r>
                  <a:rPr lang="ko-KR" altLang="en-US" sz="1200" b="1" dirty="0">
                    <a:latin typeface="+mj-ea"/>
                    <a:ea typeface="+mj-ea"/>
                  </a:rPr>
                  <a:t>다른 상품 추천</a:t>
                </a:r>
                <a:endParaRPr lang="en-US" altLang="ko-KR" sz="1200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F62B389-E4F4-4272-9C6A-4056C50D3600}"/>
                </a:ext>
              </a:extLst>
            </p:cNvPr>
            <p:cNvGrpSpPr/>
            <p:nvPr/>
          </p:nvGrpSpPr>
          <p:grpSpPr>
            <a:xfrm>
              <a:off x="2086286" y="1777971"/>
              <a:ext cx="2339261" cy="4867062"/>
              <a:chOff x="2203853" y="1777971"/>
              <a:chExt cx="2339261" cy="4867062"/>
            </a:xfrm>
          </p:grpSpPr>
          <p:sp>
            <p:nvSpPr>
              <p:cNvPr id="59" name="화살표: 아래쪽 8">
                <a:extLst>
                  <a:ext uri="{FF2B5EF4-FFF2-40B4-BE49-F238E27FC236}">
                    <a16:creationId xmlns:a16="http://schemas.microsoft.com/office/drawing/2014/main" id="{EB0E5197-563E-4716-9909-9A9DA18C0A6D}"/>
                  </a:ext>
                </a:extLst>
              </p:cNvPr>
              <p:cNvSpPr/>
              <p:nvPr/>
            </p:nvSpPr>
            <p:spPr>
              <a:xfrm>
                <a:off x="3084015" y="1777971"/>
                <a:ext cx="578936" cy="4867062"/>
              </a:xfrm>
              <a:prstGeom prst="downArrow">
                <a:avLst>
                  <a:gd name="adj1" fmla="val 50000"/>
                  <a:gd name="adj2" fmla="val 70830"/>
                </a:avLst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latin typeface="+mj-ea"/>
                  <a:ea typeface="+mj-ea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274984A-0D62-4617-9341-75951CD75C16}"/>
                  </a:ext>
                </a:extLst>
              </p:cNvPr>
              <p:cNvSpPr txBox="1"/>
              <p:nvPr/>
            </p:nvSpPr>
            <p:spPr>
              <a:xfrm>
                <a:off x="2650602" y="2131810"/>
                <a:ext cx="1445762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j-ea"/>
                    <a:ea typeface="+mj-ea"/>
                  </a:rPr>
                  <a:t>여성</a:t>
                </a:r>
                <a:r>
                  <a:rPr lang="en-US" altLang="ko-KR" sz="1200" b="1" dirty="0">
                    <a:latin typeface="+mj-ea"/>
                    <a:ea typeface="+mj-ea"/>
                  </a:rPr>
                  <a:t>/</a:t>
                </a:r>
                <a:r>
                  <a:rPr lang="ko-KR" altLang="en-US" sz="1200" b="1" dirty="0">
                    <a:latin typeface="+mj-ea"/>
                    <a:ea typeface="+mj-ea"/>
                  </a:rPr>
                  <a:t>미혼</a:t>
                </a:r>
                <a:r>
                  <a:rPr lang="en-US" altLang="ko-KR" sz="1200" b="1" dirty="0">
                    <a:latin typeface="+mj-ea"/>
                    <a:ea typeface="+mj-ea"/>
                  </a:rPr>
                  <a:t>/30</a:t>
                </a:r>
                <a:r>
                  <a:rPr lang="ko-KR" altLang="en-US" sz="1200" b="1" dirty="0">
                    <a:latin typeface="+mj-ea"/>
                    <a:ea typeface="+mj-ea"/>
                  </a:rPr>
                  <a:t>대</a:t>
                </a:r>
                <a:endParaRPr lang="en-US" altLang="ko-KR" sz="1200" b="1" dirty="0">
                  <a:latin typeface="+mj-ea"/>
                  <a:ea typeface="+mj-ea"/>
                </a:endParaRPr>
              </a:p>
              <a:p>
                <a:pPr algn="ctr"/>
                <a:r>
                  <a:rPr lang="ko-KR" altLang="en-US" sz="1200" b="1" dirty="0">
                    <a:latin typeface="+mj-ea"/>
                    <a:ea typeface="+mj-ea"/>
                  </a:rPr>
                  <a:t>자녀 없음</a:t>
                </a:r>
                <a:endParaRPr lang="en-US" altLang="ko-KR" sz="1200" b="1" dirty="0">
                  <a:latin typeface="+mj-ea"/>
                  <a:ea typeface="+mj-ea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A6B873-D117-4A81-BAAA-4DDE8B6BB8A9}"/>
                  </a:ext>
                </a:extLst>
              </p:cNvPr>
              <p:cNvSpPr txBox="1"/>
              <p:nvPr/>
            </p:nvSpPr>
            <p:spPr>
              <a:xfrm>
                <a:off x="2905242" y="3129207"/>
                <a:ext cx="936483" cy="2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j-ea"/>
                    <a:ea typeface="+mj-ea"/>
                  </a:rPr>
                  <a:t>5</a:t>
                </a:r>
                <a:r>
                  <a:rPr lang="ko-KR" altLang="en-US" sz="1200" b="1">
                    <a:latin typeface="+mj-ea"/>
                    <a:ea typeface="+mj-ea"/>
                  </a:rPr>
                  <a:t>번 </a:t>
                </a:r>
                <a:r>
                  <a:rPr lang="ko-KR" altLang="en-US" sz="1200" b="1" dirty="0">
                    <a:latin typeface="+mj-ea"/>
                    <a:ea typeface="+mj-ea"/>
                  </a:rPr>
                  <a:t>군집</a:t>
                </a:r>
                <a:endParaRPr lang="en-US" altLang="ko-KR" sz="1200" b="1" dirty="0">
                  <a:latin typeface="+mj-ea"/>
                  <a:ea typeface="+mj-ea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A81EEAB-9CC7-4E5D-B4FA-AF82E1D98E46}"/>
                  </a:ext>
                </a:extLst>
              </p:cNvPr>
              <p:cNvSpPr txBox="1"/>
              <p:nvPr/>
            </p:nvSpPr>
            <p:spPr>
              <a:xfrm>
                <a:off x="2820879" y="3667781"/>
                <a:ext cx="1105209" cy="2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j-ea"/>
                    <a:ea typeface="+mj-ea"/>
                  </a:rPr>
                  <a:t>A </a:t>
                </a:r>
                <a:r>
                  <a:rPr lang="ko-KR" altLang="en-US" sz="1200" b="1" dirty="0">
                    <a:latin typeface="+mj-ea"/>
                    <a:ea typeface="+mj-ea"/>
                  </a:rPr>
                  <a:t>상품 구매</a:t>
                </a:r>
                <a:endParaRPr lang="en-US" altLang="ko-KR" sz="1200" b="1" dirty="0">
                  <a:latin typeface="+mj-ea"/>
                  <a:ea typeface="+mj-ea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68F03B3E-1C31-49BA-B322-7A3D8616283C}"/>
                  </a:ext>
                </a:extLst>
              </p:cNvPr>
              <p:cNvGrpSpPr/>
              <p:nvPr/>
            </p:nvGrpSpPr>
            <p:grpSpPr>
              <a:xfrm>
                <a:off x="2203853" y="4413057"/>
                <a:ext cx="2339261" cy="1325466"/>
                <a:chOff x="3011407" y="4626024"/>
                <a:chExt cx="2339261" cy="1325466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1353CD8D-CB27-4EEB-BF72-72EBBB7DF497}"/>
                    </a:ext>
                  </a:extLst>
                </p:cNvPr>
                <p:cNvGrpSpPr/>
                <p:nvPr/>
              </p:nvGrpSpPr>
              <p:grpSpPr>
                <a:xfrm>
                  <a:off x="3011407" y="4705833"/>
                  <a:ext cx="2339261" cy="1245657"/>
                  <a:chOff x="4604996" y="1916649"/>
                  <a:chExt cx="3722522" cy="1275068"/>
                </a:xfrm>
              </p:grpSpPr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AD437E92-A55C-4AEC-A3D6-1F84A5D44EE5}"/>
                      </a:ext>
                    </a:extLst>
                  </p:cNvPr>
                  <p:cNvSpPr/>
                  <p:nvPr/>
                </p:nvSpPr>
                <p:spPr>
                  <a:xfrm>
                    <a:off x="4604996" y="1916649"/>
                    <a:ext cx="3722522" cy="1275068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b="1">
                      <a:latin typeface="+mj-ea"/>
                      <a:ea typeface="+mj-ea"/>
                    </a:endParaRPr>
                  </a:p>
                </p:txBody>
              </p: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B4F7CBFA-2DDE-45BF-93FD-A6EA49892085}"/>
                      </a:ext>
                    </a:extLst>
                  </p:cNvPr>
                  <p:cNvGrpSpPr/>
                  <p:nvPr/>
                </p:nvGrpSpPr>
                <p:grpSpPr>
                  <a:xfrm>
                    <a:off x="4756033" y="2211666"/>
                    <a:ext cx="3496952" cy="922803"/>
                    <a:chOff x="4920458" y="2266218"/>
                    <a:chExt cx="3496952" cy="922803"/>
                  </a:xfrm>
                </p:grpSpPr>
                <p:sp>
                  <p:nvSpPr>
                    <p:cNvPr id="69" name="직사각형 68">
                      <a:extLst>
                        <a:ext uri="{FF2B5EF4-FFF2-40B4-BE49-F238E27FC236}">
                          <a16:creationId xmlns:a16="http://schemas.microsoft.com/office/drawing/2014/main" id="{50F26218-839C-4042-8318-197414730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0460" y="2266218"/>
                      <a:ext cx="3496950" cy="19300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상품</a:t>
                      </a:r>
                    </a:p>
                  </p:txBody>
                </p:sp>
                <p:sp>
                  <p:nvSpPr>
                    <p:cNvPr id="70" name="직사각형 69">
                      <a:extLst>
                        <a:ext uri="{FF2B5EF4-FFF2-40B4-BE49-F238E27FC236}">
                          <a16:creationId xmlns:a16="http://schemas.microsoft.com/office/drawing/2014/main" id="{09E0FCDB-3428-4343-A203-03070C5079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0460" y="2521899"/>
                      <a:ext cx="3496950" cy="193006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상품</a:t>
                      </a:r>
                    </a:p>
                  </p:txBody>
                </p:sp>
                <p:sp>
                  <p:nvSpPr>
                    <p:cNvPr id="71" name="직사각형 70">
                      <a:extLst>
                        <a:ext uri="{FF2B5EF4-FFF2-40B4-BE49-F238E27FC236}">
                          <a16:creationId xmlns:a16="http://schemas.microsoft.com/office/drawing/2014/main" id="{2B4AA349-1F45-4FDD-A16D-513E0F8D6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0458" y="2996015"/>
                      <a:ext cx="3496950" cy="193006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상품</a:t>
                      </a:r>
                    </a:p>
                  </p:txBody>
                </p:sp>
              </p:grp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DB8187B-7107-49C7-862D-D70E4754D531}"/>
                    </a:ext>
                  </a:extLst>
                </p:cNvPr>
                <p:cNvSpPr txBox="1"/>
                <p:nvPr/>
              </p:nvSpPr>
              <p:spPr>
                <a:xfrm>
                  <a:off x="3079984" y="4626024"/>
                  <a:ext cx="2223847" cy="276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b="1" dirty="0">
                      <a:latin typeface="+mj-ea"/>
                      <a:ea typeface="+mj-ea"/>
                    </a:rPr>
                    <a:t>함께 구매하면 좋은 상품들</a:t>
                  </a:r>
                  <a:endParaRPr lang="en-US" altLang="ko-KR" sz="1200" b="1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474500A-5479-4DFB-B13B-FD811E2EE5C1}"/>
                    </a:ext>
                  </a:extLst>
                </p:cNvPr>
                <p:cNvSpPr txBox="1"/>
                <p:nvPr/>
              </p:nvSpPr>
              <p:spPr>
                <a:xfrm>
                  <a:off x="3539235" y="5355867"/>
                  <a:ext cx="133168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…</a:t>
                  </a:r>
                  <a:endParaRPr lang="ko-KR" altLang="en-US" sz="1200" b="1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6BDCC5B-D522-4AB2-A7BA-F1E8661DB0A0}"/>
                </a:ext>
              </a:extLst>
            </p:cNvPr>
            <p:cNvCxnSpPr>
              <a:cxnSpLocks/>
            </p:cNvCxnSpPr>
            <p:nvPr/>
          </p:nvCxnSpPr>
          <p:spPr>
            <a:xfrm>
              <a:off x="1955275" y="2403552"/>
              <a:ext cx="5857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B972811-4B49-4AAC-B946-CF0955AAF5CF}"/>
                </a:ext>
              </a:extLst>
            </p:cNvPr>
            <p:cNvCxnSpPr>
              <a:cxnSpLocks/>
            </p:cNvCxnSpPr>
            <p:nvPr/>
          </p:nvCxnSpPr>
          <p:spPr>
            <a:xfrm>
              <a:off x="1558882" y="3282180"/>
              <a:ext cx="1228793" cy="70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1A97A9E2-3E57-41DA-A9B9-6BBDE2AF3031}"/>
                </a:ext>
              </a:extLst>
            </p:cNvPr>
            <p:cNvCxnSpPr>
              <a:cxnSpLocks/>
              <a:stCxn id="76" idx="3"/>
              <a:endCxn id="62" idx="1"/>
            </p:cNvCxnSpPr>
            <p:nvPr/>
          </p:nvCxnSpPr>
          <p:spPr>
            <a:xfrm>
              <a:off x="2071812" y="3793361"/>
              <a:ext cx="631500" cy="129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A0049FC6-ACC1-4922-A36F-F1BBB2E7B110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 flipV="1">
              <a:off x="1893112" y="4551557"/>
              <a:ext cx="261751" cy="129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40776" y="207067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17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18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50126B-2C59-4D2C-9739-0B955923D657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59952-57AC-4FD2-9458-707E454F0B4F}"/>
              </a:ext>
            </a:extLst>
          </p:cNvPr>
          <p:cNvSpPr txBox="1"/>
          <p:nvPr/>
        </p:nvSpPr>
        <p:spPr>
          <a:xfrm>
            <a:off x="127379" y="179259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05. </a:t>
            </a:r>
            <a:r>
              <a:rPr lang="ko-KR" altLang="en-US" sz="2400" b="1" dirty="0">
                <a:latin typeface="+mj-ea"/>
                <a:ea typeface="+mj-ea"/>
              </a:rPr>
              <a:t>개선방안 </a:t>
            </a:r>
            <a:endParaRPr lang="en-US" altLang="ko-KR" sz="2400" b="1" dirty="0">
              <a:latin typeface="+mj-ea"/>
              <a:ea typeface="+mj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BB24C3-A822-4DC2-918B-356FDBD25832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E8688A9-762F-4EA4-84AD-814CD04590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18" y="2005059"/>
            <a:ext cx="2344829" cy="187739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A3BD3D-FB08-4D79-ADBA-4421AF7361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25" y="2005059"/>
            <a:ext cx="2344829" cy="187739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769B93-E994-4F14-B6A2-27895CFEB0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19" y="4136347"/>
            <a:ext cx="2344829" cy="187739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6A8C6AF-C3AA-4B02-8706-4E2268EB43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25" y="4136348"/>
            <a:ext cx="2344829" cy="187739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EA4E37-6627-4002-9CB4-1258263F297C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재구매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고객으로 전환하기 위해 아이 </a:t>
            </a:r>
            <a:r>
              <a:rPr lang="ko-KR" alt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월령에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맞는 제품 </a:t>
            </a:r>
            <a:r>
              <a:rPr lang="ko-KR" alt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체험팩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프로모션 진행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90B22B-5694-459D-B3EB-7FB0CB9B9F69}"/>
              </a:ext>
            </a:extLst>
          </p:cNvPr>
          <p:cNvGrpSpPr/>
          <p:nvPr/>
        </p:nvGrpSpPr>
        <p:grpSpPr>
          <a:xfrm>
            <a:off x="421286" y="1448315"/>
            <a:ext cx="3267763" cy="4836430"/>
            <a:chOff x="501165" y="1234537"/>
            <a:chExt cx="3267763" cy="483643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06A6395-EE2D-4C4B-B544-2E01E1524BC2}"/>
                </a:ext>
              </a:extLst>
            </p:cNvPr>
            <p:cNvGrpSpPr/>
            <p:nvPr/>
          </p:nvGrpSpPr>
          <p:grpSpPr>
            <a:xfrm>
              <a:off x="501165" y="3472129"/>
              <a:ext cx="3260993" cy="1714813"/>
              <a:chOff x="501165" y="2957120"/>
              <a:chExt cx="3260993" cy="1714813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23D49C9-BB6C-40F1-9919-B06BEE557B13}"/>
                  </a:ext>
                </a:extLst>
              </p:cNvPr>
              <p:cNvSpPr/>
              <p:nvPr/>
            </p:nvSpPr>
            <p:spPr>
              <a:xfrm>
                <a:off x="610391" y="3002077"/>
                <a:ext cx="3051549" cy="1669856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63" b="1" spc="-150">
                  <a:latin typeface="+mj-ea"/>
                  <a:ea typeface="+mj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7D90D7-AF7F-48BA-A733-EE3BB78A263C}"/>
                  </a:ext>
                </a:extLst>
              </p:cNvPr>
              <p:cNvSpPr txBox="1"/>
              <p:nvPr/>
            </p:nvSpPr>
            <p:spPr>
              <a:xfrm>
                <a:off x="501165" y="2957120"/>
                <a:ext cx="3260993" cy="379605"/>
              </a:xfrm>
              <a:prstGeom prst="rect">
                <a:avLst/>
              </a:prstGeom>
              <a:solidFill>
                <a:srgbClr val="FDF7D3"/>
              </a:soli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368" b="1" spc="-150" dirty="0">
                    <a:latin typeface="+mj-ea"/>
                    <a:ea typeface="+mj-ea"/>
                  </a:rPr>
                  <a:t>아이 </a:t>
                </a:r>
                <a:r>
                  <a:rPr lang="ko-KR" altLang="en-US" sz="1368" b="1" spc="-150" dirty="0" err="1">
                    <a:latin typeface="+mj-ea"/>
                    <a:ea typeface="+mj-ea"/>
                  </a:rPr>
                  <a:t>월령에</a:t>
                </a:r>
                <a:r>
                  <a:rPr lang="ko-KR" altLang="en-US" sz="1368" b="1" spc="-150" dirty="0">
                    <a:latin typeface="+mj-ea"/>
                    <a:ea typeface="+mj-ea"/>
                  </a:rPr>
                  <a:t> 맞는 제품</a:t>
                </a:r>
                <a:endParaRPr lang="en-US" altLang="ko-KR" sz="1368" b="1" spc="-150" dirty="0">
                  <a:latin typeface="+mj-ea"/>
                  <a:ea typeface="+mj-ea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86A4785-98CF-407E-90E6-5936382B3FB7}"/>
                  </a:ext>
                </a:extLst>
              </p:cNvPr>
              <p:cNvSpPr/>
              <p:nvPr/>
            </p:nvSpPr>
            <p:spPr>
              <a:xfrm>
                <a:off x="695248" y="3427854"/>
                <a:ext cx="2901292" cy="24666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모든 월령에서 많이 팔린 기저귀</a:t>
                </a:r>
                <a:r>
                  <a:rPr lang="en-US" altLang="ko-KR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팬티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D7433C1-FA89-4DF7-8818-789434240615}"/>
                  </a:ext>
                </a:extLst>
              </p:cNvPr>
              <p:cNvSpPr/>
              <p:nvPr/>
            </p:nvSpPr>
            <p:spPr>
              <a:xfrm>
                <a:off x="695248" y="3719472"/>
                <a:ext cx="2901292" cy="24666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5~6</a:t>
                </a:r>
                <a:r>
                  <a:rPr lang="ko-KR" altLang="en-US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개월에는 </a:t>
                </a:r>
                <a:r>
                  <a:rPr lang="ko-KR" altLang="en-US" sz="1172" b="1" spc="-15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스파우트</a:t>
                </a:r>
                <a:r>
                  <a:rPr lang="ko-KR" altLang="en-US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 컵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9A1204E-946F-4615-9802-8025D67E717E}"/>
                  </a:ext>
                </a:extLst>
              </p:cNvPr>
              <p:cNvSpPr/>
              <p:nvPr/>
            </p:nvSpPr>
            <p:spPr>
              <a:xfrm>
                <a:off x="693036" y="4011090"/>
                <a:ext cx="2901292" cy="2466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9~10</a:t>
                </a:r>
                <a:r>
                  <a:rPr lang="ko-KR" altLang="en-US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개월에는 블록 </a:t>
                </a:r>
                <a:r>
                  <a:rPr lang="en-US" altLang="ko-KR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10pcs</a:t>
                </a:r>
                <a:endParaRPr lang="ko-KR" altLang="en-US" sz="1172" b="1" spc="-15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92F1750-22B5-4594-B237-4DD08C1594CC}"/>
                  </a:ext>
                </a:extLst>
              </p:cNvPr>
              <p:cNvSpPr/>
              <p:nvPr/>
            </p:nvSpPr>
            <p:spPr>
              <a:xfrm>
                <a:off x="693036" y="4315533"/>
                <a:ext cx="2901292" cy="2466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12~24</a:t>
                </a:r>
                <a:r>
                  <a:rPr lang="ko-KR" altLang="en-US" sz="1172" b="1" spc="-150" dirty="0">
                    <a:solidFill>
                      <a:schemeClr val="tx1"/>
                    </a:solidFill>
                    <a:latin typeface="+mj-ea"/>
                    <a:ea typeface="+mj-ea"/>
                  </a:rPr>
                  <a:t>개월에는 역할놀이 가면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2959F1-9438-4EBC-8DD3-CC98D4B0AEDD}"/>
                </a:ext>
              </a:extLst>
            </p:cNvPr>
            <p:cNvSpPr txBox="1"/>
            <p:nvPr/>
          </p:nvSpPr>
          <p:spPr>
            <a:xfrm>
              <a:off x="501165" y="5373340"/>
              <a:ext cx="3267763" cy="697627"/>
            </a:xfrm>
            <a:prstGeom prst="rect">
              <a:avLst/>
            </a:prstGeom>
            <a:solidFill>
              <a:srgbClr val="FDF7D3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68" b="1" spc="-150" dirty="0" err="1">
                  <a:latin typeface="+mj-ea"/>
                  <a:ea typeface="+mj-ea"/>
                </a:rPr>
                <a:t>월령에</a:t>
              </a:r>
              <a:r>
                <a:rPr lang="ko-KR" altLang="en-US" sz="1368" b="1" spc="-150" dirty="0">
                  <a:latin typeface="+mj-ea"/>
                  <a:ea typeface="+mj-ea"/>
                </a:rPr>
                <a:t> 맞는 </a:t>
              </a:r>
              <a:r>
                <a:rPr lang="ko-KR" altLang="en-US" sz="1368" b="1" spc="-150" dirty="0" err="1">
                  <a:latin typeface="+mj-ea"/>
                  <a:ea typeface="+mj-ea"/>
                </a:rPr>
                <a:t>체험팩</a:t>
              </a:r>
              <a:r>
                <a:rPr lang="ko-KR" altLang="en-US" sz="1368" b="1" spc="-150" dirty="0">
                  <a:latin typeface="+mj-ea"/>
                  <a:ea typeface="+mj-ea"/>
                </a:rPr>
                <a:t> 프로모션을 통해</a:t>
              </a:r>
              <a:br>
                <a:rPr lang="en-US" altLang="ko-KR" sz="1368" b="1" spc="-150" dirty="0">
                  <a:latin typeface="+mj-ea"/>
                  <a:ea typeface="+mj-ea"/>
                </a:rPr>
              </a:br>
              <a:r>
                <a:rPr lang="ko-KR" altLang="en-US" sz="1368" b="1" spc="-150" dirty="0">
                  <a:latin typeface="+mj-ea"/>
                  <a:ea typeface="+mj-ea"/>
                </a:rPr>
                <a:t>재구매율 증대</a:t>
              </a:r>
              <a:endParaRPr lang="en-US" altLang="ko-KR" sz="1368" b="1" spc="-150" dirty="0">
                <a:latin typeface="+mj-ea"/>
                <a:ea typeface="+mj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D9819B-AE57-4805-89F2-F77DC25EE1CD}"/>
                </a:ext>
              </a:extLst>
            </p:cNvPr>
            <p:cNvSpPr txBox="1"/>
            <p:nvPr/>
          </p:nvSpPr>
          <p:spPr>
            <a:xfrm>
              <a:off x="501165" y="1234537"/>
              <a:ext cx="3267763" cy="408125"/>
            </a:xfrm>
            <a:prstGeom prst="rect">
              <a:avLst/>
            </a:prstGeom>
            <a:solidFill>
              <a:srgbClr val="FDF7D3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368" b="1" spc="-150" dirty="0">
                  <a:latin typeface="+mj-ea"/>
                  <a:ea typeface="+mj-ea"/>
                </a:rPr>
                <a:t>구매 물품별 평균 </a:t>
              </a:r>
              <a:r>
                <a:rPr lang="ko-KR" altLang="en-US" sz="1368" b="1" spc="-150" dirty="0" err="1">
                  <a:latin typeface="+mj-ea"/>
                  <a:ea typeface="+mj-ea"/>
                </a:rPr>
                <a:t>월령</a:t>
              </a:r>
              <a:r>
                <a:rPr lang="ko-KR" altLang="en-US" sz="1368" b="1" spc="-150" dirty="0">
                  <a:latin typeface="+mj-ea"/>
                  <a:ea typeface="+mj-ea"/>
                </a:rPr>
                <a:t> 차이 有</a:t>
              </a:r>
              <a:endParaRPr lang="en-US" altLang="ko-KR" sz="1368" b="1" spc="-150" dirty="0">
                <a:latin typeface="+mj-ea"/>
                <a:ea typeface="+mj-ea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7518D19-A4CE-453B-AC38-512352E19ED8}"/>
                </a:ext>
              </a:extLst>
            </p:cNvPr>
            <p:cNvGrpSpPr/>
            <p:nvPr/>
          </p:nvGrpSpPr>
          <p:grpSpPr>
            <a:xfrm>
              <a:off x="501165" y="1756942"/>
              <a:ext cx="3260993" cy="1530827"/>
              <a:chOff x="4951989" y="4868391"/>
              <a:chExt cx="3260993" cy="1530827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399CF473-51C7-44C0-BB9E-5E95B9CAFE3C}"/>
                  </a:ext>
                </a:extLst>
              </p:cNvPr>
              <p:cNvGrpSpPr/>
              <p:nvPr/>
            </p:nvGrpSpPr>
            <p:grpSpPr>
              <a:xfrm>
                <a:off x="4951989" y="4868391"/>
                <a:ext cx="3260993" cy="1530827"/>
                <a:chOff x="501165" y="2964429"/>
                <a:chExt cx="3260993" cy="1520732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03C1CE8-F900-4EB8-8261-7D6021FD08AB}"/>
                    </a:ext>
                  </a:extLst>
                </p:cNvPr>
                <p:cNvSpPr/>
                <p:nvPr/>
              </p:nvSpPr>
              <p:spPr>
                <a:xfrm>
                  <a:off x="610391" y="3002077"/>
                  <a:ext cx="3051549" cy="1483084"/>
                </a:xfrm>
                <a:prstGeom prst="rect">
                  <a:avLst/>
                </a:prstGeom>
                <a:noFill/>
                <a:ln w="31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63" b="1" spc="-150">
                    <a:latin typeface="+mj-ea"/>
                    <a:ea typeface="+mj-ea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62B2D95-5FD0-4753-B40D-27E80586C78B}"/>
                    </a:ext>
                  </a:extLst>
                </p:cNvPr>
                <p:cNvSpPr txBox="1"/>
                <p:nvPr/>
              </p:nvSpPr>
              <p:spPr>
                <a:xfrm>
                  <a:off x="501165" y="2964429"/>
                  <a:ext cx="3260993" cy="364985"/>
                </a:xfrm>
                <a:prstGeom prst="rect">
                  <a:avLst/>
                </a:prstGeom>
                <a:solidFill>
                  <a:srgbClr val="FDF7D3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368" b="1" spc="-150" dirty="0">
                      <a:latin typeface="+mj-ea"/>
                      <a:ea typeface="+mj-ea"/>
                    </a:rPr>
                    <a:t>데이터 분석 결과</a:t>
                  </a:r>
                  <a:endParaRPr lang="en-US" altLang="ko-KR" sz="1368" b="1" spc="-15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1342B3-36D9-4498-BCC6-64F10EF63F87}"/>
                  </a:ext>
                </a:extLst>
              </p:cNvPr>
              <p:cNvSpPr txBox="1"/>
              <p:nvPr/>
            </p:nvSpPr>
            <p:spPr>
              <a:xfrm>
                <a:off x="5061215" y="5247807"/>
                <a:ext cx="3051550" cy="388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spc="-150" dirty="0" err="1">
                    <a:latin typeface="+mj-ea"/>
                    <a:ea typeface="+mj-ea"/>
                  </a:rPr>
                  <a:t>체험팩에</a:t>
                </a:r>
                <a:r>
                  <a:rPr lang="ko-KR" altLang="en-US" sz="1400" b="1" spc="-150" dirty="0">
                    <a:latin typeface="+mj-ea"/>
                    <a:ea typeface="+mj-ea"/>
                  </a:rPr>
                  <a:t> 대한 긍정적인 반응</a:t>
                </a:r>
                <a:endParaRPr lang="en-US" altLang="ko-KR" sz="1400" b="1" spc="-150" dirty="0">
                  <a:latin typeface="+mj-ea"/>
                  <a:ea typeface="+mj-ea"/>
                </a:endParaRPr>
              </a:p>
            </p:txBody>
          </p: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D5D19F78-6530-4C91-B387-D6F7EF96DCC0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6586990" y="5636375"/>
                <a:ext cx="0" cy="388568"/>
              </a:xfrm>
              <a:prstGeom prst="straightConnector1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11E9E8-F037-441C-A471-9B0A1DDEE749}"/>
                  </a:ext>
                </a:extLst>
              </p:cNvPr>
              <p:cNvSpPr txBox="1"/>
              <p:nvPr/>
            </p:nvSpPr>
            <p:spPr>
              <a:xfrm>
                <a:off x="4975941" y="5996084"/>
                <a:ext cx="3051550" cy="388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spc="-150" dirty="0">
                    <a:latin typeface="+mj-ea"/>
                    <a:ea typeface="+mj-ea"/>
                  </a:rPr>
                  <a:t>물품 재구매로 이어짐</a:t>
                </a:r>
                <a:endParaRPr lang="en-US" altLang="ko-KR" sz="1400" b="1" spc="-15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BA33426-AE12-4C35-91C2-94549BAFB1F1}"/>
              </a:ext>
            </a:extLst>
          </p:cNvPr>
          <p:cNvSpPr txBox="1"/>
          <p:nvPr/>
        </p:nvSpPr>
        <p:spPr>
          <a:xfrm>
            <a:off x="3880942" y="1459355"/>
            <a:ext cx="5061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>
                <a:latin typeface="+mj-ea"/>
                <a:ea typeface="+mj-ea"/>
              </a:rPr>
              <a:t>웹 플랫폼 구현 화면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7031934" y="211674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18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0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55D243-DA25-4E7F-BF21-B39200B15F14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2ADB033-9D8F-45C0-A545-44606B52C96A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2D6CB6-20AB-4E6C-8B70-64B2C88980D4}"/>
              </a:ext>
            </a:extLst>
          </p:cNvPr>
          <p:cNvSpPr txBox="1"/>
          <p:nvPr/>
        </p:nvSpPr>
        <p:spPr>
          <a:xfrm>
            <a:off x="127379" y="179259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06. </a:t>
            </a:r>
            <a:r>
              <a:rPr lang="ko-KR" altLang="en-US" sz="2400" b="1">
                <a:latin typeface="+mj-ea"/>
                <a:ea typeface="+mj-ea"/>
              </a:rPr>
              <a:t>시연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A4E37-6627-4002-9CB4-1258263F297C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상품 및 품목 예측 시스템 구축을 통한 적기 조달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31934" y="210253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19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  <p:pic>
        <p:nvPicPr>
          <p:cNvPr id="3" name="시연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563" y="1401045"/>
            <a:ext cx="8158873" cy="51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7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1573FCC8-0D83-4796-B283-1F9949B71BA0}"/>
              </a:ext>
            </a:extLst>
          </p:cNvPr>
          <p:cNvGrpSpPr/>
          <p:nvPr/>
        </p:nvGrpSpPr>
        <p:grpSpPr>
          <a:xfrm>
            <a:off x="0" y="0"/>
            <a:ext cx="9144000" cy="3586162"/>
            <a:chOff x="-656810" y="-453080"/>
            <a:chExt cx="14141498" cy="5546118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65ED581-51B4-4870-B1BB-EFDDEDC6C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15341" t="31298" r="7951" b="23633"/>
            <a:stretch/>
          </p:blipFill>
          <p:spPr>
            <a:xfrm>
              <a:off x="-656810" y="-453080"/>
              <a:ext cx="14141498" cy="554611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66C75B-01FF-4AFB-8DBC-9DF6F2B77251}"/>
              </a:ext>
            </a:extLst>
          </p:cNvPr>
          <p:cNvSpPr txBox="1"/>
          <p:nvPr/>
        </p:nvSpPr>
        <p:spPr>
          <a:xfrm>
            <a:off x="1192212" y="4912957"/>
            <a:ext cx="2211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150" dirty="0">
                <a:latin typeface="+mj-ea"/>
                <a:ea typeface="+mj-ea"/>
              </a:rPr>
              <a:t>Contents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548683-B9C3-4204-906F-BC5EF16021DE}"/>
              </a:ext>
            </a:extLst>
          </p:cNvPr>
          <p:cNvGrpSpPr/>
          <p:nvPr/>
        </p:nvGrpSpPr>
        <p:grpSpPr>
          <a:xfrm>
            <a:off x="4208751" y="4036932"/>
            <a:ext cx="4081620" cy="2251600"/>
            <a:chOff x="4038600" y="4107036"/>
            <a:chExt cx="3391354" cy="22516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6E003E-26F5-48C9-8221-CDFAA9A5FE45}"/>
                </a:ext>
              </a:extLst>
            </p:cNvPr>
            <p:cNvSpPr txBox="1"/>
            <p:nvPr/>
          </p:nvSpPr>
          <p:spPr>
            <a:xfrm>
              <a:off x="4038600" y="4119562"/>
              <a:ext cx="1752600" cy="2239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spc="-150" dirty="0">
                  <a:latin typeface="+mj-ea"/>
                  <a:ea typeface="+mj-ea"/>
                </a:rPr>
                <a:t>01. </a:t>
              </a:r>
              <a:r>
                <a:rPr lang="ko-KR" altLang="en-US" b="1" spc="-150" dirty="0">
                  <a:latin typeface="+mj-ea"/>
                  <a:ea typeface="+mj-ea"/>
                </a:rPr>
                <a:t>추진배경</a:t>
              </a:r>
              <a:endParaRPr lang="en-US" altLang="ko-KR" b="1" spc="-150" dirty="0">
                <a:latin typeface="+mj-ea"/>
                <a:ea typeface="+mj-ea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b="1" spc="-150" dirty="0">
                  <a:latin typeface="+mj-ea"/>
                  <a:ea typeface="+mj-ea"/>
                </a:rPr>
                <a:t>02. </a:t>
              </a:r>
              <a:r>
                <a:rPr lang="ko-KR" altLang="en-US" b="1" spc="-150" dirty="0">
                  <a:latin typeface="+mj-ea"/>
                  <a:ea typeface="+mj-ea"/>
                </a:rPr>
                <a:t>현황파악</a:t>
              </a:r>
              <a:endParaRPr lang="en-US" altLang="ko-KR" b="1" spc="-150" dirty="0">
                <a:latin typeface="+mj-ea"/>
                <a:ea typeface="+mj-ea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b="1" spc="-150" dirty="0">
                  <a:latin typeface="+mj-ea"/>
                  <a:ea typeface="+mj-ea"/>
                </a:rPr>
                <a:t>03. </a:t>
              </a:r>
              <a:r>
                <a:rPr lang="ko-KR" altLang="en-US" b="1" spc="-150" dirty="0">
                  <a:latin typeface="+mj-ea"/>
                  <a:ea typeface="+mj-ea"/>
                </a:rPr>
                <a:t>분석계획</a:t>
              </a:r>
              <a:endParaRPr lang="en-US" altLang="ko-KR" b="1" spc="-150" dirty="0">
                <a:latin typeface="+mj-ea"/>
                <a:ea typeface="+mj-ea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b="1" spc="-150" dirty="0">
                  <a:latin typeface="+mj-ea"/>
                  <a:ea typeface="+mj-ea"/>
                </a:rPr>
                <a:t>04. </a:t>
              </a:r>
              <a:r>
                <a:rPr lang="ko-KR" altLang="en-US" b="1" spc="-150" dirty="0">
                  <a:latin typeface="+mj-ea"/>
                  <a:ea typeface="+mj-ea"/>
                </a:rPr>
                <a:t>분석결과</a:t>
              </a:r>
              <a:endParaRPr lang="en-US" altLang="ko-KR" b="1" spc="-150" dirty="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C27770-E6DA-4D8D-9219-D29BC524B888}"/>
                </a:ext>
              </a:extLst>
            </p:cNvPr>
            <p:cNvSpPr txBox="1"/>
            <p:nvPr/>
          </p:nvSpPr>
          <p:spPr>
            <a:xfrm>
              <a:off x="5812270" y="4107036"/>
              <a:ext cx="161768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b="1" spc="-150" dirty="0">
                  <a:latin typeface="+mj-ea"/>
                  <a:ea typeface="+mj-ea"/>
                </a:rPr>
                <a:t>05. </a:t>
              </a:r>
              <a:r>
                <a:rPr lang="ko-KR" altLang="en-US" b="1" spc="-150">
                  <a:latin typeface="+mj-ea"/>
                  <a:ea typeface="+mj-ea"/>
                </a:rPr>
                <a:t>개선방안</a:t>
              </a:r>
              <a:endParaRPr lang="en-US" altLang="ko-KR" b="1" spc="-150" dirty="0">
                <a:latin typeface="+mj-ea"/>
                <a:ea typeface="+mj-ea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b="1" spc="-150" dirty="0">
                  <a:latin typeface="+mj-ea"/>
                  <a:ea typeface="+mj-ea"/>
                </a:rPr>
                <a:t>06. </a:t>
              </a:r>
              <a:r>
                <a:rPr lang="ko-KR" altLang="en-US" b="1" spc="-150">
                  <a:latin typeface="+mj-ea"/>
                  <a:ea typeface="+mj-ea"/>
                </a:rPr>
                <a:t>시연</a:t>
              </a:r>
              <a:endParaRPr lang="en-US" altLang="ko-KR" b="1" spc="-150" dirty="0">
                <a:latin typeface="+mj-ea"/>
                <a:ea typeface="+mj-ea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b="1" spc="-150" dirty="0">
                  <a:latin typeface="+mj-ea"/>
                  <a:ea typeface="+mj-ea"/>
                </a:rPr>
                <a:t>07. Learned Lesson</a:t>
              </a:r>
            </a:p>
          </p:txBody>
        </p:sp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6FC-E220-4807-9546-F543E15E80C8}" type="slidenum">
              <a:rPr lang="ko-KR" altLang="en-US" smtClean="0">
                <a:solidFill>
                  <a:schemeClr val="bg1"/>
                </a:solidFill>
              </a:rPr>
              <a:t>2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85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55D243-DA25-4E7F-BF21-B39200B15F14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2ADB033-9D8F-45C0-A545-44606B52C96A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31934" y="209812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20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  <p:pic>
        <p:nvPicPr>
          <p:cNvPr id="2" name="KakaoTalk_20210910_0616005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349" y="1434827"/>
            <a:ext cx="8263753" cy="4644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EA4E37-6627-4002-9CB4-1258263F297C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/>
              <a:t>고객 </a:t>
            </a:r>
            <a:r>
              <a:rPr lang="ko-KR" altLang="en-US" sz="1600" b="1" dirty="0" err="1"/>
              <a:t>군집별</a:t>
            </a:r>
            <a:r>
              <a:rPr lang="ko-KR" altLang="en-US" sz="1600" b="1" dirty="0"/>
              <a:t> 특성에 따른 연관 품목 추천 </a:t>
            </a:r>
            <a:r>
              <a:rPr lang="ko-KR" altLang="en-US" sz="1600" b="1" dirty="0" err="1"/>
              <a:t>웹서비스</a:t>
            </a:r>
            <a:r>
              <a:rPr lang="ko-KR" altLang="en-US" sz="1600" b="1" dirty="0"/>
              <a:t>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D6CB6-20AB-4E6C-8B70-64B2C88980D4}"/>
              </a:ext>
            </a:extLst>
          </p:cNvPr>
          <p:cNvSpPr txBox="1"/>
          <p:nvPr/>
        </p:nvSpPr>
        <p:spPr>
          <a:xfrm>
            <a:off x="127379" y="179259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06. </a:t>
            </a:r>
            <a:r>
              <a:rPr lang="ko-KR" altLang="en-US" sz="2400" b="1">
                <a:latin typeface="+mj-ea"/>
                <a:ea typeface="+mj-ea"/>
              </a:rPr>
              <a:t>시연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226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55D243-DA25-4E7F-BF21-B39200B15F14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2ADB033-9D8F-45C0-A545-44606B52C96A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EA4E37-6627-4002-9CB4-1258263F297C}"/>
              </a:ext>
            </a:extLst>
          </p:cNvPr>
          <p:cNvSpPr txBox="1"/>
          <p:nvPr/>
        </p:nvSpPr>
        <p:spPr>
          <a:xfrm>
            <a:off x="241458" y="790332"/>
            <a:ext cx="8662396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재구매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고객으로 전환하기 위해 아이 </a:t>
            </a:r>
            <a:r>
              <a:rPr lang="ko-KR" alt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월령에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맞는 제품 </a:t>
            </a:r>
            <a:r>
              <a:rPr lang="ko-KR" altLang="en-US" sz="1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체험팩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 프로모션 진행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40899" y="209812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21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  <p:pic>
        <p:nvPicPr>
          <p:cNvPr id="2" name="시연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319" y="1464012"/>
            <a:ext cx="8211831" cy="4615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2D6CB6-20AB-4E6C-8B70-64B2C88980D4}"/>
              </a:ext>
            </a:extLst>
          </p:cNvPr>
          <p:cNvSpPr txBox="1"/>
          <p:nvPr/>
        </p:nvSpPr>
        <p:spPr>
          <a:xfrm>
            <a:off x="127379" y="179259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06. </a:t>
            </a:r>
            <a:r>
              <a:rPr lang="ko-KR" altLang="en-US" sz="2400" b="1">
                <a:latin typeface="+mj-ea"/>
                <a:ea typeface="+mj-ea"/>
              </a:rPr>
              <a:t>시연</a:t>
            </a:r>
            <a:endParaRPr lang="en-US" altLang="ko-KR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05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D020F-8D46-41A7-90F0-00673CEA34DB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3A11DB-FA90-4AE9-AEA6-E3F354BC6A7A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CB7F3D-6C25-4761-83E3-59BB8FFDE96D}"/>
              </a:ext>
            </a:extLst>
          </p:cNvPr>
          <p:cNvSpPr txBox="1"/>
          <p:nvPr/>
        </p:nvSpPr>
        <p:spPr>
          <a:xfrm>
            <a:off x="127379" y="179259"/>
            <a:ext cx="3753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07. Learned Lesson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020D4C6-1F44-485B-A45E-1E38B196EE08}"/>
              </a:ext>
            </a:extLst>
          </p:cNvPr>
          <p:cNvGrpSpPr/>
          <p:nvPr/>
        </p:nvGrpSpPr>
        <p:grpSpPr>
          <a:xfrm>
            <a:off x="2446448" y="2286163"/>
            <a:ext cx="6523731" cy="1516446"/>
            <a:chOff x="-2251692" y="-1740810"/>
            <a:chExt cx="6523731" cy="15164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CE3D69-9B59-4745-AB7C-114CC0AEE4D3}"/>
                </a:ext>
              </a:extLst>
            </p:cNvPr>
            <p:cNvSpPr txBox="1"/>
            <p:nvPr/>
          </p:nvSpPr>
          <p:spPr>
            <a:xfrm>
              <a:off x="-2251692" y="-1591556"/>
              <a:ext cx="5563233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처음 과제를 받았을 때, 제가 느낀 감정은 너무 막막했지만</a:t>
              </a:r>
              <a:endParaRPr lang="en-US" altLang="ko-KR" sz="1200" b="1" dirty="0"/>
            </a:p>
            <a:p>
              <a:r>
                <a:rPr lang="ko-KR" altLang="en-US" sz="1200" b="1" dirty="0"/>
                <a:t> 팀원들과 함께 역경을 해쳐 나가면서 많은 것을 얻을 수 </a:t>
              </a:r>
              <a:endParaRPr lang="en-US" altLang="ko-KR" sz="1200" b="1" dirty="0"/>
            </a:p>
            <a:p>
              <a:r>
                <a:rPr lang="ko-KR" altLang="en-US" sz="1200" b="1" dirty="0"/>
                <a:t>있는 시간이었습니다. 팀원분들 정말 감사합니다!!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7F52932-3017-404A-9796-873A144D3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1" t="1" r="21641" b="36246"/>
            <a:stretch/>
          </p:blipFill>
          <p:spPr>
            <a:xfrm>
              <a:off x="3056783" y="-1740810"/>
              <a:ext cx="1215256" cy="1516446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3050A9D-FD06-4F62-AEF2-52087AEB8E98}"/>
              </a:ext>
            </a:extLst>
          </p:cNvPr>
          <p:cNvGrpSpPr/>
          <p:nvPr/>
        </p:nvGrpSpPr>
        <p:grpSpPr>
          <a:xfrm>
            <a:off x="1930601" y="3922634"/>
            <a:ext cx="5871100" cy="1568437"/>
            <a:chOff x="2698587" y="3071505"/>
            <a:chExt cx="5871100" cy="156843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D69943-EA3C-4C75-8FA9-CEB2E5940C18}"/>
                </a:ext>
              </a:extLst>
            </p:cNvPr>
            <p:cNvSpPr txBox="1"/>
            <p:nvPr/>
          </p:nvSpPr>
          <p:spPr>
            <a:xfrm>
              <a:off x="2698587" y="3382588"/>
              <a:ext cx="4924023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혼자 </a:t>
              </a:r>
              <a:r>
                <a:rPr lang="ko-KR" altLang="en-US" sz="1200" b="1" dirty="0" err="1"/>
                <a:t>했었다면</a:t>
              </a:r>
              <a:r>
                <a:rPr lang="ko-KR" altLang="en-US" sz="1200" b="1" dirty="0"/>
                <a:t> 포기했을지도 모르는 규모의 프로젝트를 </a:t>
              </a:r>
              <a:endParaRPr lang="en-US" altLang="ko-KR" sz="1200" b="1" dirty="0"/>
            </a:p>
            <a:p>
              <a:r>
                <a:rPr lang="ko-KR" altLang="en-US" sz="1200" b="1" dirty="0"/>
                <a:t>함께 하게 되어 지식도, 보람도, 웃음도 더 크게 얻을 수 있었습니다. 좋은 인연이 </a:t>
              </a:r>
              <a:r>
                <a:rPr lang="ko-KR" altLang="en-US" sz="1200" b="1" dirty="0" err="1"/>
                <a:t>되어주신</a:t>
              </a:r>
              <a:r>
                <a:rPr lang="ko-KR" altLang="en-US" sz="1200" b="1" dirty="0"/>
                <a:t> 팀원분들 모두 감사합니다 :-)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41D9C6F-DDA3-4609-BE7E-F100CE533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5" t="3783" r="32021" b="36171"/>
            <a:stretch/>
          </p:blipFill>
          <p:spPr>
            <a:xfrm>
              <a:off x="7354431" y="3071505"/>
              <a:ext cx="1215256" cy="1568437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A99682-DB95-4DEB-A20B-E3C52F92711A}"/>
              </a:ext>
            </a:extLst>
          </p:cNvPr>
          <p:cNvGrpSpPr/>
          <p:nvPr/>
        </p:nvGrpSpPr>
        <p:grpSpPr>
          <a:xfrm>
            <a:off x="396562" y="5070549"/>
            <a:ext cx="6154865" cy="1568436"/>
            <a:chOff x="2073487" y="2172399"/>
            <a:chExt cx="6154865" cy="15684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7BED368-7B41-4F0F-BD28-FE5E1F5C311B}"/>
                </a:ext>
              </a:extLst>
            </p:cNvPr>
            <p:cNvSpPr txBox="1"/>
            <p:nvPr/>
          </p:nvSpPr>
          <p:spPr>
            <a:xfrm>
              <a:off x="2437061" y="2243700"/>
              <a:ext cx="5791291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b="1" dirty="0"/>
                <a:t>프로젝트 초반에는 길을 잃고 많이 헤매기도 했지만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교수님들의 </a:t>
              </a:r>
              <a:endParaRPr lang="en-US" altLang="ko-KR" sz="1200" b="1" dirty="0"/>
            </a:p>
            <a:p>
              <a:pPr algn="r"/>
              <a:r>
                <a:rPr lang="ko-KR" altLang="en-US" sz="1200" b="1" dirty="0"/>
                <a:t>도움으로</a:t>
              </a:r>
              <a:r>
                <a:rPr lang="en-US" altLang="ko-KR" sz="1200" b="1" dirty="0"/>
                <a:t> </a:t>
              </a:r>
              <a:r>
                <a:rPr lang="ko-KR" altLang="en-US" sz="1200" b="1" dirty="0"/>
                <a:t>잘 </a:t>
              </a:r>
              <a:r>
                <a:rPr lang="ko-KR" altLang="en-US" sz="1200" b="1" dirty="0" err="1"/>
                <a:t>헤쳐나갈</a:t>
              </a:r>
              <a:r>
                <a:rPr lang="ko-KR" altLang="en-US" sz="1200" b="1" dirty="0"/>
                <a:t> 수 있었습니다.  그리고 온라인 상황 속에서도 </a:t>
              </a:r>
              <a:endParaRPr lang="en-US" altLang="ko-KR" sz="1200" b="1" dirty="0"/>
            </a:p>
            <a:p>
              <a:pPr algn="r"/>
              <a:r>
                <a:rPr lang="ko-KR" altLang="en-US" sz="1200" b="1" dirty="0"/>
                <a:t>소통하기를 망설이지 않고 함께 협력해온 조원들에게 감사합니다!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81B9704-DC1E-46B3-A853-201AC14C5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4" t="39470" r="62644" b="33725"/>
            <a:stretch/>
          </p:blipFill>
          <p:spPr>
            <a:xfrm>
              <a:off x="2073487" y="2172399"/>
              <a:ext cx="1230287" cy="1568436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6F7BA67-2C17-4C21-AEE1-85940E9A5B18}"/>
              </a:ext>
            </a:extLst>
          </p:cNvPr>
          <p:cNvGrpSpPr/>
          <p:nvPr/>
        </p:nvGrpSpPr>
        <p:grpSpPr>
          <a:xfrm>
            <a:off x="372687" y="3300845"/>
            <a:ext cx="6293230" cy="1596446"/>
            <a:chOff x="816294" y="1880021"/>
            <a:chExt cx="6293230" cy="159644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9CF32E-5DCF-4EAA-8549-F1D368CED4C3}"/>
                </a:ext>
              </a:extLst>
            </p:cNvPr>
            <p:cNvSpPr txBox="1"/>
            <p:nvPr/>
          </p:nvSpPr>
          <p:spPr>
            <a:xfrm>
              <a:off x="1862588" y="1880021"/>
              <a:ext cx="5246936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200" b="1" dirty="0">
                  <a:latin typeface="+mj-ea"/>
                  <a:ea typeface="+mj-ea"/>
                </a:rPr>
                <a:t>프로젝트를 비대면으로 진행하면서 효율적인 시간 활용에 대한 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 algn="r"/>
              <a:r>
                <a:rPr lang="ko-KR" altLang="en-US" sz="1200" b="1" dirty="0">
                  <a:latin typeface="+mj-ea"/>
                  <a:ea typeface="+mj-ea"/>
                </a:rPr>
                <a:t>고민 할 수 있었습니다</a:t>
              </a:r>
              <a:r>
                <a:rPr lang="en-US" altLang="ko-KR" sz="1200" b="1" dirty="0">
                  <a:latin typeface="+mj-ea"/>
                  <a:ea typeface="+mj-ea"/>
                </a:rPr>
                <a:t>. </a:t>
              </a:r>
              <a:r>
                <a:rPr lang="ko-KR" altLang="en-US" sz="1200" b="1" dirty="0">
                  <a:latin typeface="+mj-ea"/>
                  <a:ea typeface="+mj-ea"/>
                </a:rPr>
                <a:t>조원들과 매일 저녁마다</a:t>
              </a:r>
              <a:r>
                <a:rPr lang="en-US" altLang="ko-KR" sz="1200" b="1" dirty="0">
                  <a:latin typeface="+mj-ea"/>
                  <a:ea typeface="+mj-ea"/>
                </a:rPr>
                <a:t> </a:t>
              </a:r>
              <a:r>
                <a:rPr lang="ko-KR" altLang="en-US" sz="1200" b="1" dirty="0">
                  <a:latin typeface="+mj-ea"/>
                  <a:ea typeface="+mj-ea"/>
                </a:rPr>
                <a:t>작업한 기억이 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 algn="r"/>
              <a:r>
                <a:rPr lang="ko-KR" altLang="en-US" sz="1200" b="1" dirty="0">
                  <a:latin typeface="+mj-ea"/>
                  <a:ea typeface="+mj-ea"/>
                </a:rPr>
                <a:t>오래 남을 것 같습니다</a:t>
              </a:r>
              <a:r>
                <a:rPr lang="en-US" altLang="ko-KR" sz="1200" b="1" dirty="0">
                  <a:latin typeface="+mj-ea"/>
                  <a:ea typeface="+mj-ea"/>
                </a:rPr>
                <a:t>. </a:t>
              </a:r>
              <a:r>
                <a:rPr lang="ko-KR" altLang="en-US" sz="1200" b="1" dirty="0">
                  <a:latin typeface="+mj-ea"/>
                  <a:ea typeface="+mj-ea"/>
                </a:rPr>
                <a:t>조원모두에게 감사를 표합니다</a:t>
              </a:r>
              <a:r>
                <a:rPr lang="en-US" altLang="ko-KR" sz="1200" b="1" dirty="0">
                  <a:latin typeface="+mj-ea"/>
                  <a:ea typeface="+mj-ea"/>
                </a:rPr>
                <a:t>.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pic>
          <p:nvPicPr>
            <p:cNvPr id="21" name="그림 20" descr="텍스트, 사람, 실내이(가) 표시된 사진&#10;&#10;자동 생성된 설명">
              <a:extLst>
                <a:ext uri="{FF2B5EF4-FFF2-40B4-BE49-F238E27FC236}">
                  <a16:creationId xmlns:a16="http://schemas.microsoft.com/office/drawing/2014/main" id="{09D9DEC1-A058-49CE-A530-DE33C8D74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0" t="18668" r="28741" b="47875"/>
            <a:stretch/>
          </p:blipFill>
          <p:spPr>
            <a:xfrm>
              <a:off x="816294" y="1908032"/>
              <a:ext cx="1333634" cy="1568435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DE08A09-FA54-476F-9B83-C52EA2122201}"/>
              </a:ext>
            </a:extLst>
          </p:cNvPr>
          <p:cNvGrpSpPr/>
          <p:nvPr/>
        </p:nvGrpSpPr>
        <p:grpSpPr>
          <a:xfrm>
            <a:off x="2368928" y="790528"/>
            <a:ext cx="6159147" cy="1615909"/>
            <a:chOff x="-3977065" y="649618"/>
            <a:chExt cx="6159147" cy="16159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D61239-2FD5-43F0-B7C7-AFC7B5DA1F33}"/>
                </a:ext>
              </a:extLst>
            </p:cNvPr>
            <p:cNvSpPr txBox="1"/>
            <p:nvPr/>
          </p:nvSpPr>
          <p:spPr>
            <a:xfrm>
              <a:off x="-3977065" y="649618"/>
              <a:ext cx="5271916" cy="525785"/>
            </a:xfrm>
            <a:prstGeom prst="rect">
              <a:avLst/>
            </a:prstGeom>
            <a:solidFill>
              <a:srgbClr val="FFE699"/>
            </a:solidFill>
          </p:spPr>
          <p:txBody>
            <a:bodyPr wrap="square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ko-KR" altLang="en-US" sz="1200" b="1" spc="-150" dirty="0">
                  <a:latin typeface="+mj-ea"/>
                  <a:ea typeface="+mj-ea"/>
                </a:rPr>
                <a:t>심적으로 힘들 때마다 좋은 조원분들과 함께 할 수 있어서 행복했습니다</a:t>
              </a:r>
              <a:r>
                <a:rPr lang="en-US" altLang="ko-KR" sz="1200" b="1" spc="-150" dirty="0">
                  <a:latin typeface="+mj-ea"/>
                  <a:ea typeface="+mj-ea"/>
                </a:rPr>
                <a:t>!! </a:t>
              </a:r>
            </a:p>
            <a:p>
              <a:pPr>
                <a:spcAft>
                  <a:spcPts val="500"/>
                </a:spcAft>
              </a:pPr>
              <a:r>
                <a:rPr lang="ko-KR" altLang="en-US" sz="1200" b="1" spc="-150" dirty="0">
                  <a:latin typeface="+mj-ea"/>
                  <a:ea typeface="+mj-ea"/>
                </a:rPr>
                <a:t>마지막으로 유아용품 </a:t>
              </a:r>
              <a:r>
                <a:rPr lang="en-US" altLang="ko-KR" sz="1200" b="1" spc="-150" dirty="0">
                  <a:latin typeface="+mj-ea"/>
                  <a:ea typeface="+mj-ea"/>
                </a:rPr>
                <a:t>1</a:t>
              </a:r>
              <a:r>
                <a:rPr lang="ko-KR" altLang="en-US" sz="1200" b="1" spc="-150" dirty="0">
                  <a:latin typeface="+mj-ea"/>
                  <a:ea typeface="+mj-ea"/>
                </a:rPr>
                <a:t>주일간 즐거웠고 다신 보지 말자</a:t>
              </a:r>
              <a:r>
                <a:rPr lang="en-US" altLang="ko-KR" sz="1200" b="1" spc="-150" dirty="0">
                  <a:latin typeface="+mj-ea"/>
                  <a:ea typeface="+mj-ea"/>
                </a:rPr>
                <a:t>...!!</a:t>
              </a:r>
              <a:endParaRPr lang="ko-KR" altLang="en-US" sz="1200" b="1" spc="-150" dirty="0">
                <a:latin typeface="+mj-ea"/>
                <a:ea typeface="+mj-ea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E71F0FA-B484-4640-A2BA-8FE6A549E3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82" t="23405" r="30886" b="46616"/>
            <a:stretch/>
          </p:blipFill>
          <p:spPr>
            <a:xfrm>
              <a:off x="940061" y="664864"/>
              <a:ext cx="1242021" cy="1600663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2146065-DFE5-440D-9AF1-5A8C413276AF}"/>
              </a:ext>
            </a:extLst>
          </p:cNvPr>
          <p:cNvGrpSpPr/>
          <p:nvPr/>
        </p:nvGrpSpPr>
        <p:grpSpPr>
          <a:xfrm>
            <a:off x="3120882" y="5151861"/>
            <a:ext cx="5919333" cy="1568436"/>
            <a:chOff x="2436474" y="5015193"/>
            <a:chExt cx="5919333" cy="156843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5A83958-9331-4FD5-B6EA-B98C9F54B68D}"/>
                </a:ext>
              </a:extLst>
            </p:cNvPr>
            <p:cNvSpPr txBox="1"/>
            <p:nvPr/>
          </p:nvSpPr>
          <p:spPr>
            <a:xfrm>
              <a:off x="2436474" y="5813857"/>
              <a:ext cx="5327495" cy="64633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200" b="1" dirty="0"/>
                <a:t>첫 프로젝트라 정말 어렵고 힘들었지만</a:t>
              </a:r>
              <a:endParaRPr lang="en-US" altLang="ko-KR" sz="1200" b="1" dirty="0"/>
            </a:p>
            <a:p>
              <a:r>
                <a:rPr lang="ko-KR" altLang="en-US" sz="1200" b="1" dirty="0"/>
                <a:t> 조원분들과 교수님들의 도움으로  잘 해낸 것 같아 기쁩니다</a:t>
              </a:r>
              <a:r>
                <a:rPr lang="en-US" altLang="ko-KR" sz="1200" b="1" dirty="0"/>
                <a:t>!! </a:t>
              </a:r>
            </a:p>
            <a:p>
              <a:r>
                <a:rPr lang="ko-KR" altLang="en-US" sz="1200" b="1" dirty="0"/>
                <a:t>저는 이제부터 어떤 제품이든 간에 재구매를 할 것 같지 않네요 </a:t>
              </a:r>
              <a:r>
                <a:rPr lang="en-US" altLang="ko-KR" sz="1200" b="1" dirty="0"/>
                <a:t>^^…!</a:t>
              </a:r>
              <a:endParaRPr lang="ko-KR" altLang="en-US" sz="1200" b="1" dirty="0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0965930-8330-4075-9D2B-14F4D870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04" t="14306" r="15486" b="18337"/>
            <a:stretch/>
          </p:blipFill>
          <p:spPr>
            <a:xfrm>
              <a:off x="7059320" y="5015193"/>
              <a:ext cx="1296487" cy="1568436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C739516-DFD2-44ED-AFB9-E8C4FC801B21}"/>
              </a:ext>
            </a:extLst>
          </p:cNvPr>
          <p:cNvGrpSpPr/>
          <p:nvPr/>
        </p:nvGrpSpPr>
        <p:grpSpPr>
          <a:xfrm>
            <a:off x="267142" y="1470235"/>
            <a:ext cx="5833336" cy="1614488"/>
            <a:chOff x="1433120" y="1713498"/>
            <a:chExt cx="5833336" cy="161448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412B551-7AFB-4DEF-94EF-DCFA32DF8FC8}"/>
                </a:ext>
              </a:extLst>
            </p:cNvPr>
            <p:cNvSpPr txBox="1"/>
            <p:nvPr/>
          </p:nvSpPr>
          <p:spPr>
            <a:xfrm>
              <a:off x="2350303" y="1713498"/>
              <a:ext cx="4916153" cy="77457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ko-KR" altLang="en-US" sz="1200" b="1" spc="-150" dirty="0">
                  <a:latin typeface="+mj-ea"/>
                  <a:ea typeface="+mj-ea"/>
                </a:rPr>
                <a:t>기업의 입장에서 비즈니스 적 관점을 많이 배웠습니다</a:t>
              </a:r>
              <a:r>
                <a:rPr lang="en-US" altLang="ko-KR" sz="1200" b="1" spc="-150" dirty="0">
                  <a:latin typeface="+mj-ea"/>
                  <a:ea typeface="+mj-ea"/>
                </a:rPr>
                <a:t>.</a:t>
              </a:r>
            </a:p>
            <a:p>
              <a:pPr algn="r">
                <a:spcAft>
                  <a:spcPts val="500"/>
                </a:spcAft>
              </a:pPr>
              <a:r>
                <a:rPr lang="ko-KR" altLang="en-US" sz="1200" b="1" spc="-150" dirty="0">
                  <a:latin typeface="+mj-ea"/>
                  <a:ea typeface="+mj-ea"/>
                </a:rPr>
                <a:t>무엇보다도 좋은 팀원들과 </a:t>
              </a:r>
              <a:r>
                <a:rPr lang="ko-KR" altLang="en-US" sz="1200" b="1" spc="-150" dirty="0" err="1">
                  <a:latin typeface="+mj-ea"/>
                  <a:ea typeface="+mj-ea"/>
                </a:rPr>
                <a:t>함께였던</a:t>
              </a:r>
              <a:r>
                <a:rPr lang="en-US" altLang="ko-KR" sz="1200" b="1" spc="-150" dirty="0">
                  <a:latin typeface="+mj-ea"/>
                  <a:ea typeface="+mj-ea"/>
                </a:rPr>
                <a:t> </a:t>
              </a:r>
              <a:r>
                <a:rPr lang="ko-KR" altLang="en-US" sz="1200" b="1" spc="-150" dirty="0">
                  <a:latin typeface="+mj-ea"/>
                  <a:ea typeface="+mj-ea"/>
                </a:rPr>
                <a:t>배움의 시간들이었습니다</a:t>
              </a:r>
              <a:r>
                <a:rPr lang="en-US" altLang="ko-KR" sz="1200" b="1" spc="-150" dirty="0">
                  <a:latin typeface="+mj-ea"/>
                  <a:ea typeface="+mj-ea"/>
                </a:rPr>
                <a:t>.</a:t>
              </a:r>
            </a:p>
            <a:p>
              <a:pPr algn="r">
                <a:spcAft>
                  <a:spcPts val="500"/>
                </a:spcAft>
              </a:pPr>
              <a:r>
                <a:rPr lang="en-US" altLang="ko-KR" sz="1200" b="1" spc="-150" dirty="0">
                  <a:latin typeface="+mj-ea"/>
                  <a:ea typeface="+mj-ea"/>
                </a:rPr>
                <a:t> </a:t>
              </a:r>
              <a:r>
                <a:rPr lang="ko-KR" altLang="en-US" sz="1200" b="1" spc="-150" dirty="0" err="1">
                  <a:latin typeface="+mj-ea"/>
                  <a:ea typeface="+mj-ea"/>
                </a:rPr>
                <a:t>콩순이</a:t>
              </a:r>
              <a:r>
                <a:rPr lang="ko-KR" altLang="en-US" sz="1200" b="1" spc="-150" dirty="0">
                  <a:latin typeface="+mj-ea"/>
                  <a:ea typeface="+mj-ea"/>
                </a:rPr>
                <a:t> 조 최고</a:t>
              </a:r>
              <a:r>
                <a:rPr lang="en-US" altLang="ko-KR" sz="1200" b="1" spc="-150" dirty="0">
                  <a:latin typeface="+mj-ea"/>
                  <a:ea typeface="+mj-ea"/>
                </a:rPr>
                <a:t>! </a:t>
              </a:r>
              <a:r>
                <a:rPr lang="ko-KR" altLang="en-US" sz="1200" b="1" spc="-150" dirty="0">
                  <a:latin typeface="+mj-ea"/>
                  <a:ea typeface="+mj-ea"/>
                </a:rPr>
                <a:t>많은 배움을 주신 교수님들 감사합니다</a:t>
              </a:r>
              <a:r>
                <a:rPr lang="en-US" altLang="ko-KR" sz="1200" b="1" spc="-150" dirty="0">
                  <a:latin typeface="+mj-ea"/>
                  <a:ea typeface="+mj-ea"/>
                </a:rPr>
                <a:t>! </a:t>
              </a:r>
              <a:endParaRPr lang="ko-KR" altLang="en-US" sz="1200" b="1" spc="-150" dirty="0">
                <a:latin typeface="+mj-ea"/>
                <a:ea typeface="+mj-ea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97C3318-16F7-4743-A811-DEBD97CAF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3" t="15370" r="37903" b="57497"/>
            <a:stretch/>
          </p:blipFill>
          <p:spPr>
            <a:xfrm>
              <a:off x="1433120" y="1804280"/>
              <a:ext cx="1559756" cy="1523706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B941245-7065-4A20-B63F-1AF212C17FFD}"/>
              </a:ext>
            </a:extLst>
          </p:cNvPr>
          <p:cNvSpPr/>
          <p:nvPr/>
        </p:nvSpPr>
        <p:spPr>
          <a:xfrm>
            <a:off x="511842" y="2891180"/>
            <a:ext cx="1145220" cy="3052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채다미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3F8B22D-3D06-43FF-9F15-838951E6952A}"/>
              </a:ext>
            </a:extLst>
          </p:cNvPr>
          <p:cNvSpPr/>
          <p:nvPr/>
        </p:nvSpPr>
        <p:spPr>
          <a:xfrm>
            <a:off x="7875767" y="3649210"/>
            <a:ext cx="1145220" cy="3052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박규석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45B3F4C-A233-436A-9A0A-003B4F2F33F8}"/>
              </a:ext>
            </a:extLst>
          </p:cNvPr>
          <p:cNvSpPr/>
          <p:nvPr/>
        </p:nvSpPr>
        <p:spPr>
          <a:xfrm>
            <a:off x="7286054" y="2069662"/>
            <a:ext cx="1145220" cy="3052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박진우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7424DEA-EFB1-4234-93F3-9918DD5CA5C3}"/>
              </a:ext>
            </a:extLst>
          </p:cNvPr>
          <p:cNvSpPr/>
          <p:nvPr/>
        </p:nvSpPr>
        <p:spPr>
          <a:xfrm>
            <a:off x="484513" y="4655923"/>
            <a:ext cx="1145220" cy="3052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김미향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802056D-84A1-4A33-828E-36F6B199A7C3}"/>
              </a:ext>
            </a:extLst>
          </p:cNvPr>
          <p:cNvSpPr/>
          <p:nvPr/>
        </p:nvSpPr>
        <p:spPr>
          <a:xfrm>
            <a:off x="511842" y="6420767"/>
            <a:ext cx="1145220" cy="3052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임태미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6273BE7-9882-471C-9293-CD7ACACA9DF9}"/>
              </a:ext>
            </a:extLst>
          </p:cNvPr>
          <p:cNvSpPr/>
          <p:nvPr/>
        </p:nvSpPr>
        <p:spPr>
          <a:xfrm>
            <a:off x="7824959" y="6492256"/>
            <a:ext cx="1145220" cy="3052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임영선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C024455-1EA4-434F-A2EF-868CED1A2402}"/>
              </a:ext>
            </a:extLst>
          </p:cNvPr>
          <p:cNvSpPr/>
          <p:nvPr/>
        </p:nvSpPr>
        <p:spPr>
          <a:xfrm>
            <a:off x="6621463" y="5350566"/>
            <a:ext cx="1145220" cy="3052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</a:rPr>
              <a:t>서정빈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042730" y="207788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22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7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1">
            <a:extLst>
              <a:ext uri="{FF2B5EF4-FFF2-40B4-BE49-F238E27FC236}">
                <a16:creationId xmlns:a16="http://schemas.microsoft.com/office/drawing/2014/main" id="{EA223AF4-AEA5-40E7-8283-5617A634B7C6}"/>
              </a:ext>
            </a:extLst>
          </p:cNvPr>
          <p:cNvGrpSpPr/>
          <p:nvPr/>
        </p:nvGrpSpPr>
        <p:grpSpPr>
          <a:xfrm>
            <a:off x="-1" y="0"/>
            <a:ext cx="9144001" cy="7019926"/>
            <a:chOff x="475903" y="4363"/>
            <a:chExt cx="8778241" cy="6796035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8CF8E63A-2DBD-45B4-89DD-616EA9FB1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7905" t="2091" r="9298" b="1698"/>
            <a:stretch/>
          </p:blipFill>
          <p:spPr>
            <a:xfrm>
              <a:off x="475903" y="4363"/>
              <a:ext cx="8778241" cy="6796035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974256ED-C023-4233-8CAE-B35F0FF02999}"/>
              </a:ext>
            </a:extLst>
          </p:cNvPr>
          <p:cNvGrpSpPr/>
          <p:nvPr/>
        </p:nvGrpSpPr>
        <p:grpSpPr>
          <a:xfrm>
            <a:off x="2466286" y="1404247"/>
            <a:ext cx="4211429" cy="4211429"/>
            <a:chOff x="2465714" y="1403810"/>
            <a:chExt cx="4211429" cy="4211429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276FBB7-8B69-47A8-98F5-7ED782E1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5714" y="1403810"/>
              <a:ext cx="4211429" cy="421142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B00ACE3-ECAA-4012-9259-71E08C59EEE8}"/>
              </a:ext>
            </a:extLst>
          </p:cNvPr>
          <p:cNvSpPr txBox="1"/>
          <p:nvPr/>
        </p:nvSpPr>
        <p:spPr>
          <a:xfrm>
            <a:off x="1674618" y="4063844"/>
            <a:ext cx="5794757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spc="-150" dirty="0">
                <a:latin typeface="+mn-ea"/>
                <a:cs typeface="Segoe UI" panose="020B0502040204020203" pitchFamily="34" charset="0"/>
              </a:rPr>
              <a:t>감사합니다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4003A-1737-403A-BF12-AAF312E729BA}"/>
              </a:ext>
            </a:extLst>
          </p:cNvPr>
          <p:cNvSpPr txBox="1"/>
          <p:nvPr/>
        </p:nvSpPr>
        <p:spPr>
          <a:xfrm>
            <a:off x="1674618" y="3033323"/>
            <a:ext cx="5794757" cy="10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spc="-150" dirty="0">
                <a:latin typeface="+mn-ea"/>
                <a:cs typeface="Segoe UI" panose="020B0502040204020203" pitchFamily="34" charset="0"/>
              </a:rPr>
              <a:t>Q&amp;A</a:t>
            </a:r>
            <a:endParaRPr lang="ko-KR" altLang="en-US" sz="5000" b="1" spc="-150" dirty="0"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B2B14-537F-452D-BC74-039500DDA6F4}"/>
              </a:ext>
            </a:extLst>
          </p:cNvPr>
          <p:cNvSpPr txBox="1"/>
          <p:nvPr/>
        </p:nvSpPr>
        <p:spPr>
          <a:xfrm>
            <a:off x="3600850" y="111541"/>
            <a:ext cx="556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spc="-150" dirty="0"/>
              <a:t>청년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AI·BigData</a:t>
            </a:r>
            <a:r>
              <a:rPr lang="ko-KR" altLang="en-US" sz="1600" b="1" dirty="0"/>
              <a:t> </a:t>
            </a:r>
            <a:r>
              <a:rPr lang="ko-KR" altLang="en-US" sz="1600" b="1" spc="-150" dirty="0"/>
              <a:t>아카데미</a:t>
            </a:r>
            <a:r>
              <a:rPr lang="ko-KR" altLang="en-US" sz="1600" b="1" dirty="0"/>
              <a:t> 15기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BBE958-0EEF-415C-A2E6-900AAEC352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06" y="1695450"/>
            <a:ext cx="3081869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7E29E5-CF74-451F-9721-9E6C75F46651}"/>
              </a:ext>
            </a:extLst>
          </p:cNvPr>
          <p:cNvGrpSpPr/>
          <p:nvPr/>
        </p:nvGrpSpPr>
        <p:grpSpPr>
          <a:xfrm>
            <a:off x="119097" y="4465233"/>
            <a:ext cx="5883623" cy="2178627"/>
            <a:chOff x="300867" y="1492389"/>
            <a:chExt cx="5883623" cy="217862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0C4845-5255-484B-A5FF-E1C78A8A3253}"/>
                </a:ext>
              </a:extLst>
            </p:cNvPr>
            <p:cNvSpPr/>
            <p:nvPr/>
          </p:nvSpPr>
          <p:spPr>
            <a:xfrm>
              <a:off x="300867" y="1740981"/>
              <a:ext cx="5883623" cy="193003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94A6A9A-06EA-4877-8A9B-5E0B58C2AAA7}"/>
                </a:ext>
              </a:extLst>
            </p:cNvPr>
            <p:cNvGrpSpPr/>
            <p:nvPr/>
          </p:nvGrpSpPr>
          <p:grpSpPr>
            <a:xfrm>
              <a:off x="376696" y="1842723"/>
              <a:ext cx="1812544" cy="1731144"/>
              <a:chOff x="4123569" y="1438098"/>
              <a:chExt cx="3183680" cy="3040703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884A8DC5-2EE1-4196-9230-D328221C8D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1" r="35410"/>
              <a:stretch/>
            </p:blipFill>
            <p:spPr>
              <a:xfrm>
                <a:off x="4123569" y="1438098"/>
                <a:ext cx="3183678" cy="2691318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F326E5E-2BD1-48C2-AF88-63A97A1761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786" t="65509" r="6606" b="10476"/>
              <a:stretch/>
            </p:blipFill>
            <p:spPr>
              <a:xfrm>
                <a:off x="5771493" y="3793196"/>
                <a:ext cx="1535756" cy="646332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BD04C20-F69C-4157-BCF8-020FF1A96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09" t="35933" r="4748" b="40051"/>
              <a:stretch/>
            </p:blipFill>
            <p:spPr>
              <a:xfrm>
                <a:off x="4306485" y="3832470"/>
                <a:ext cx="1465006" cy="646331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2290C7-7B29-46B7-BD75-5AF899CAA21E}"/>
                </a:ext>
              </a:extLst>
            </p:cNvPr>
            <p:cNvGrpSpPr/>
            <p:nvPr/>
          </p:nvGrpSpPr>
          <p:grpSpPr>
            <a:xfrm>
              <a:off x="2347231" y="1959622"/>
              <a:ext cx="1866726" cy="1488154"/>
              <a:chOff x="6553629" y="4449099"/>
              <a:chExt cx="1866726" cy="1488154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22FEB5E7-9013-435E-9F36-6B636DBEE3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14" t="-78" r="45282" b="78"/>
              <a:stretch/>
            </p:blipFill>
            <p:spPr>
              <a:xfrm>
                <a:off x="6671087" y="4449099"/>
                <a:ext cx="1749268" cy="1444887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E46AEE2-31ED-4D57-8ED7-5090A82414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940" t="86675" r="1404" b="998"/>
              <a:stretch/>
            </p:blipFill>
            <p:spPr>
              <a:xfrm>
                <a:off x="6553629" y="5740467"/>
                <a:ext cx="609989" cy="196786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00CF01-7190-46FE-9074-0F5111CD756E}"/>
                </a:ext>
              </a:extLst>
            </p:cNvPr>
            <p:cNvSpPr txBox="1"/>
            <p:nvPr/>
          </p:nvSpPr>
          <p:spPr>
            <a:xfrm>
              <a:off x="300868" y="1492389"/>
              <a:ext cx="5883622" cy="3077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bg1"/>
                  </a:solidFill>
                  <a:latin typeface="+mj-ea"/>
                  <a:ea typeface="+mj-ea"/>
                </a:rPr>
                <a:t>대형 유통사들의 유아용품 온라인 쇼핑 몰 신규 진입 및 마케팅 경쟁 심화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0DCF235-6DF6-4204-8718-4D4C4241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2423" y="1971755"/>
              <a:ext cx="1843602" cy="1476021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5FF03C-26EC-47A4-9CD0-E1700D32CA4C}"/>
              </a:ext>
            </a:extLst>
          </p:cNvPr>
          <p:cNvGrpSpPr/>
          <p:nvPr/>
        </p:nvGrpSpPr>
        <p:grpSpPr>
          <a:xfrm>
            <a:off x="140259" y="1441435"/>
            <a:ext cx="2698670" cy="2178627"/>
            <a:chOff x="2461846" y="1530483"/>
            <a:chExt cx="2797910" cy="217862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81BD61D0-90E5-46B5-8009-33D17FBD3E1C}"/>
                </a:ext>
              </a:extLst>
            </p:cNvPr>
            <p:cNvGrpSpPr/>
            <p:nvPr/>
          </p:nvGrpSpPr>
          <p:grpSpPr>
            <a:xfrm>
              <a:off x="2461846" y="1530483"/>
              <a:ext cx="2797910" cy="2178627"/>
              <a:chOff x="300865" y="1492389"/>
              <a:chExt cx="7086988" cy="217862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C172F79E-8827-42BB-958E-06DE6A3E6DAF}"/>
                  </a:ext>
                </a:extLst>
              </p:cNvPr>
              <p:cNvSpPr/>
              <p:nvPr/>
            </p:nvSpPr>
            <p:spPr>
              <a:xfrm>
                <a:off x="300865" y="1740981"/>
                <a:ext cx="7086984" cy="193003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522E79-5031-4169-8FA3-1A49444CA1E7}"/>
                  </a:ext>
                </a:extLst>
              </p:cNvPr>
              <p:cNvSpPr txBox="1"/>
              <p:nvPr/>
            </p:nvSpPr>
            <p:spPr>
              <a:xfrm>
                <a:off x="300867" y="1492389"/>
                <a:ext cx="7086986" cy="30777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spc="-150" dirty="0">
                    <a:solidFill>
                      <a:schemeClr val="bg1"/>
                    </a:solidFill>
                    <a:latin typeface="+mn-ea"/>
                  </a:rPr>
                  <a:t>국내 출생아 수 및 합계출산율 추이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78E1E46-A6D8-46DD-AFAE-B458F4A10F7F}"/>
                </a:ext>
              </a:extLst>
            </p:cNvPr>
            <p:cNvGrpSpPr/>
            <p:nvPr/>
          </p:nvGrpSpPr>
          <p:grpSpPr>
            <a:xfrm>
              <a:off x="2581021" y="1923588"/>
              <a:ext cx="2659967" cy="1656002"/>
              <a:chOff x="3003392" y="1923635"/>
              <a:chExt cx="3097120" cy="1928159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D8077776-BE43-44CF-872C-3C606062E3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2" t="18808" r="50726" b="75485"/>
              <a:stretch/>
            </p:blipFill>
            <p:spPr>
              <a:xfrm>
                <a:off x="3370859" y="1923635"/>
                <a:ext cx="2383692" cy="177509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92451584-00B6-4D6D-89CB-15E743D71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0" t="28290" r="47424" b="16330"/>
              <a:stretch/>
            </p:blipFill>
            <p:spPr>
              <a:xfrm>
                <a:off x="3003392" y="2078566"/>
                <a:ext cx="3097120" cy="1773228"/>
              </a:xfrm>
              <a:prstGeom prst="rect">
                <a:avLst/>
              </a:prstGeom>
            </p:spPr>
          </p:pic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3F56A95-93D7-44E7-9076-80E8AB5A249B}"/>
              </a:ext>
            </a:extLst>
          </p:cNvPr>
          <p:cNvGrpSpPr/>
          <p:nvPr/>
        </p:nvGrpSpPr>
        <p:grpSpPr>
          <a:xfrm>
            <a:off x="5817292" y="1441435"/>
            <a:ext cx="3186449" cy="2178627"/>
            <a:chOff x="5934255" y="1385774"/>
            <a:chExt cx="3116167" cy="2178627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D6AEE18-960A-4051-9FF3-E944B29FF175}"/>
                </a:ext>
              </a:extLst>
            </p:cNvPr>
            <p:cNvGrpSpPr/>
            <p:nvPr/>
          </p:nvGrpSpPr>
          <p:grpSpPr>
            <a:xfrm>
              <a:off x="5934255" y="1385774"/>
              <a:ext cx="3116167" cy="2178627"/>
              <a:chOff x="300865" y="1492389"/>
              <a:chExt cx="7086988" cy="2178627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8E3EE1F-89DB-4A81-9A64-FF4704188BAC}"/>
                  </a:ext>
                </a:extLst>
              </p:cNvPr>
              <p:cNvSpPr/>
              <p:nvPr/>
            </p:nvSpPr>
            <p:spPr>
              <a:xfrm>
                <a:off x="300865" y="1740981"/>
                <a:ext cx="7086984" cy="193003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C3A431-B70E-4EBF-800A-6593C6A91720}"/>
                  </a:ext>
                </a:extLst>
              </p:cNvPr>
              <p:cNvSpPr txBox="1"/>
              <p:nvPr/>
            </p:nvSpPr>
            <p:spPr>
              <a:xfrm>
                <a:off x="300867" y="1492389"/>
                <a:ext cx="7086986" cy="30777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spc="-150" dirty="0">
                    <a:solidFill>
                      <a:schemeClr val="bg1"/>
                    </a:solidFill>
                    <a:latin typeface="+mn-ea"/>
                  </a:rPr>
                  <a:t>국내 유아용품 온라인 쇼핑 거래액 </a:t>
                </a:r>
                <a:r>
                  <a:rPr lang="en-US" altLang="ko-KR" sz="1100" b="1" spc="-150" dirty="0">
                    <a:solidFill>
                      <a:schemeClr val="bg1"/>
                    </a:solidFill>
                    <a:latin typeface="+mn-ea"/>
                  </a:rPr>
                  <a:t>(</a:t>
                </a:r>
                <a:r>
                  <a:rPr lang="ko-KR" altLang="en-US" sz="1100" b="1" spc="-150" dirty="0">
                    <a:solidFill>
                      <a:schemeClr val="bg1"/>
                    </a:solidFill>
                    <a:latin typeface="+mn-ea"/>
                  </a:rPr>
                  <a:t>단위 </a:t>
                </a:r>
                <a:r>
                  <a:rPr lang="en-US" altLang="ko-KR" sz="1100" b="1" spc="-150" dirty="0">
                    <a:solidFill>
                      <a:schemeClr val="bg1"/>
                    </a:solidFill>
                    <a:latin typeface="+mn-ea"/>
                  </a:rPr>
                  <a:t>: </a:t>
                </a:r>
                <a:r>
                  <a:rPr lang="ko-KR" altLang="en-US" sz="1100" b="1" spc="-150" dirty="0">
                    <a:solidFill>
                      <a:schemeClr val="bg1"/>
                    </a:solidFill>
                    <a:latin typeface="+mn-ea"/>
                  </a:rPr>
                  <a:t>억</a:t>
                </a:r>
                <a:r>
                  <a:rPr lang="en-US" altLang="ko-KR" sz="1100" b="1" spc="-150" dirty="0">
                    <a:solidFill>
                      <a:schemeClr val="bg1"/>
                    </a:solidFill>
                    <a:latin typeface="+mn-ea"/>
                  </a:rPr>
                  <a:t>)</a:t>
                </a:r>
                <a:endParaRPr lang="ko-KR" altLang="en-US" sz="1400" b="1" spc="-1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C2CB35A1-0EF8-459C-93C6-428BF038C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9" t="23143" r="49402" b="22597"/>
            <a:stretch/>
          </p:blipFill>
          <p:spPr>
            <a:xfrm>
              <a:off x="6027531" y="1729721"/>
              <a:ext cx="2865190" cy="1697665"/>
            </a:xfrm>
            <a:prstGeom prst="rect">
              <a:avLst/>
            </a:prstGeom>
          </p:spPr>
        </p:pic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58E36FA-237C-48D0-8DA1-2CD488C8D937}"/>
              </a:ext>
            </a:extLst>
          </p:cNvPr>
          <p:cNvGrpSpPr/>
          <p:nvPr/>
        </p:nvGrpSpPr>
        <p:grpSpPr>
          <a:xfrm>
            <a:off x="6096001" y="4465233"/>
            <a:ext cx="2926912" cy="2168392"/>
            <a:chOff x="6096001" y="4477759"/>
            <a:chExt cx="2926912" cy="216839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13D9111-37CB-4A06-8D56-6C52EB182333}"/>
                </a:ext>
              </a:extLst>
            </p:cNvPr>
            <p:cNvGrpSpPr/>
            <p:nvPr/>
          </p:nvGrpSpPr>
          <p:grpSpPr>
            <a:xfrm>
              <a:off x="6096001" y="4477759"/>
              <a:ext cx="2926912" cy="2168392"/>
              <a:chOff x="5052521" y="4689608"/>
              <a:chExt cx="3409950" cy="216839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CB44B8-9D1B-4C28-803C-C6AA1DFA0F3D}"/>
                  </a:ext>
                </a:extLst>
              </p:cNvPr>
              <p:cNvSpPr txBox="1"/>
              <p:nvPr/>
            </p:nvSpPr>
            <p:spPr>
              <a:xfrm>
                <a:off x="5424439" y="5039566"/>
                <a:ext cx="26661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j-ea"/>
                    <a:ea typeface="+mj-ea"/>
                  </a:rPr>
                  <a:t>고객 대량 이탈로 분기 별 하락 추세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9127923-2D16-412B-97B8-9D50CEDB1441}"/>
                  </a:ext>
                </a:extLst>
              </p:cNvPr>
              <p:cNvSpPr/>
              <p:nvPr/>
            </p:nvSpPr>
            <p:spPr>
              <a:xfrm>
                <a:off x="5052521" y="4886965"/>
                <a:ext cx="3409950" cy="197103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F0B608-6739-4DE0-8847-0AB746A0637B}"/>
                  </a:ext>
                </a:extLst>
              </p:cNvPr>
              <p:cNvSpPr txBox="1"/>
              <p:nvPr/>
            </p:nvSpPr>
            <p:spPr>
              <a:xfrm>
                <a:off x="5052521" y="4689608"/>
                <a:ext cx="3409950" cy="30777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K</a:t>
                </a:r>
                <a:r>
                  <a:rPr lang="ko-KR" altLang="en-US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사의 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20</a:t>
                </a:r>
                <a:r>
                  <a:rPr lang="ko-KR" altLang="en-US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년도 매출 증가율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(%)</a:t>
                </a:r>
                <a:endPara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9950558-220A-44C3-A4A6-75F7DEB15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4" t="20937" r="41072" b="21060"/>
            <a:stretch/>
          </p:blipFill>
          <p:spPr>
            <a:xfrm>
              <a:off x="6160711" y="5104715"/>
              <a:ext cx="2785703" cy="1511183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22695DA-9705-4D65-8370-14EE81E4FAC6}"/>
              </a:ext>
            </a:extLst>
          </p:cNvPr>
          <p:cNvGrpSpPr/>
          <p:nvPr/>
        </p:nvGrpSpPr>
        <p:grpSpPr>
          <a:xfrm>
            <a:off x="3018489" y="1441435"/>
            <a:ext cx="2619243" cy="2178627"/>
            <a:chOff x="3042100" y="1400731"/>
            <a:chExt cx="2619243" cy="2178627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78A6FBE0-7265-40CD-B154-C7808AAC0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8" t="17140" r="35877" b="31624"/>
            <a:stretch/>
          </p:blipFill>
          <p:spPr>
            <a:xfrm>
              <a:off x="3152892" y="1819132"/>
              <a:ext cx="2376365" cy="1538193"/>
            </a:xfrm>
            <a:prstGeom prst="rect">
              <a:avLst/>
            </a:prstGeom>
          </p:spPr>
        </p:pic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0DA01AB-AB70-4BA9-8FE1-441F271A6671}"/>
                </a:ext>
              </a:extLst>
            </p:cNvPr>
            <p:cNvGrpSpPr/>
            <p:nvPr/>
          </p:nvGrpSpPr>
          <p:grpSpPr>
            <a:xfrm>
              <a:off x="3042100" y="1400731"/>
              <a:ext cx="2619243" cy="2178627"/>
              <a:chOff x="300865" y="1492389"/>
              <a:chExt cx="7086989" cy="2178627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69672B5F-7E1F-438B-995D-59E6A6EA376F}"/>
                  </a:ext>
                </a:extLst>
              </p:cNvPr>
              <p:cNvSpPr/>
              <p:nvPr/>
            </p:nvSpPr>
            <p:spPr>
              <a:xfrm>
                <a:off x="300865" y="1740981"/>
                <a:ext cx="7086984" cy="193003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AC924A0-348E-40C5-A535-080BD0853B1F}"/>
                  </a:ext>
                </a:extLst>
              </p:cNvPr>
              <p:cNvSpPr txBox="1"/>
              <p:nvPr/>
            </p:nvSpPr>
            <p:spPr>
              <a:xfrm>
                <a:off x="300868" y="1492389"/>
                <a:ext cx="7086986" cy="30777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spc="-150" dirty="0">
                    <a:solidFill>
                      <a:schemeClr val="bg1"/>
                    </a:solidFill>
                    <a:latin typeface="+mn-ea"/>
                  </a:rPr>
                  <a:t>국내 </a:t>
                </a:r>
                <a:r>
                  <a:rPr lang="ko-KR" altLang="en-US" sz="1400" b="1" dirty="0">
                    <a:solidFill>
                      <a:schemeClr val="bg1"/>
                    </a:solidFill>
                  </a:rPr>
                  <a:t>유아용품 시장 규모</a:t>
                </a:r>
                <a:r>
                  <a:rPr lang="en-US" altLang="ko-KR" sz="1100" b="1" spc="-150" dirty="0">
                    <a:solidFill>
                      <a:schemeClr val="bg1"/>
                    </a:solidFill>
                    <a:latin typeface="+mn-ea"/>
                  </a:rPr>
                  <a:t>(</a:t>
                </a:r>
                <a:r>
                  <a:rPr lang="ko-KR" altLang="en-US" sz="1100" b="1" spc="-150" dirty="0">
                    <a:solidFill>
                      <a:schemeClr val="bg1"/>
                    </a:solidFill>
                    <a:latin typeface="+mn-ea"/>
                  </a:rPr>
                  <a:t>단위 </a:t>
                </a:r>
                <a:r>
                  <a:rPr lang="en-US" altLang="ko-KR" sz="1100" b="1" spc="-150" dirty="0">
                    <a:solidFill>
                      <a:schemeClr val="bg1"/>
                    </a:solidFill>
                    <a:latin typeface="+mn-ea"/>
                  </a:rPr>
                  <a:t>: </a:t>
                </a:r>
                <a:r>
                  <a:rPr lang="ko-KR" altLang="en-US" sz="1100" b="1" spc="-150" dirty="0">
                    <a:solidFill>
                      <a:schemeClr val="bg1"/>
                    </a:solidFill>
                    <a:latin typeface="+mn-ea"/>
                  </a:rPr>
                  <a:t>조</a:t>
                </a:r>
                <a:r>
                  <a:rPr lang="en-US" altLang="ko-KR" sz="1100" b="1" spc="-150" dirty="0">
                    <a:solidFill>
                      <a:schemeClr val="bg1"/>
                    </a:solidFill>
                    <a:latin typeface="+mn-ea"/>
                  </a:rPr>
                  <a:t>)</a:t>
                </a:r>
                <a:endParaRPr lang="ko-KR" altLang="en-US" sz="1400" b="1" spc="-1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791867-19CD-4ADA-B512-835037C3B0AD}"/>
              </a:ext>
            </a:extLst>
          </p:cNvPr>
          <p:cNvSpPr txBox="1"/>
          <p:nvPr/>
        </p:nvSpPr>
        <p:spPr>
          <a:xfrm>
            <a:off x="4918681" y="3389545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통계청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1D7429-3C57-45C7-A18D-34FE6201FA8E}"/>
              </a:ext>
            </a:extLst>
          </p:cNvPr>
          <p:cNvSpPr txBox="1"/>
          <p:nvPr/>
        </p:nvSpPr>
        <p:spPr>
          <a:xfrm>
            <a:off x="8233978" y="338628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통계청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CAAD51-A3DF-451E-BBC4-FD29249C961A}"/>
              </a:ext>
            </a:extLst>
          </p:cNvPr>
          <p:cNvSpPr txBox="1"/>
          <p:nvPr/>
        </p:nvSpPr>
        <p:spPr>
          <a:xfrm>
            <a:off x="2138362" y="339778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  <a:r>
              <a:rPr lang="ko-KR" altLang="en-US" sz="800" dirty="0"/>
              <a:t>통계청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8A24F4-500D-4201-92CC-CE65960C5567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01. </a:t>
            </a:r>
            <a:r>
              <a:rPr lang="ko-KR" altLang="en-US" sz="2400" b="1" dirty="0">
                <a:latin typeface="+mj-ea"/>
                <a:ea typeface="+mj-ea"/>
              </a:rPr>
              <a:t>추진배경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DF49AF-B463-48D7-8D90-0E2B8A940F96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3376B9-9C7C-4BF1-9D2E-532A1D7C4F1A}"/>
              </a:ext>
            </a:extLst>
          </p:cNvPr>
          <p:cNvSpPr txBox="1"/>
          <p:nvPr/>
        </p:nvSpPr>
        <p:spPr>
          <a:xfrm>
            <a:off x="241458" y="790332"/>
            <a:ext cx="866239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ko-KR" sz="1600" b="1" dirty="0">
                <a:latin typeface="+mj-ea"/>
              </a:rPr>
              <a:t>1</a:t>
            </a:r>
            <a:r>
              <a:rPr lang="ko-KR" altLang="en-US" sz="1600" b="1">
                <a:latin typeface="+mj-ea"/>
              </a:rPr>
              <a:t>인 세대 증가 및 혼인 가구수 감소로 출산율이 낮아짐에도 불구하고</a:t>
            </a:r>
            <a:r>
              <a:rPr lang="en-US" altLang="ko-KR" sz="1600" b="1" dirty="0">
                <a:latin typeface="+mj-ea"/>
              </a:rPr>
              <a:t>,</a:t>
            </a:r>
            <a:r>
              <a:rPr lang="ko-KR" altLang="en-US" sz="1600" b="1">
                <a:latin typeface="+mj-ea"/>
              </a:rPr>
              <a:t> 유아용품 시장의 소비는 증가하는 추세를 보임에 따라 </a:t>
            </a:r>
            <a:r>
              <a:rPr lang="ko-KR" altLang="en-US" sz="1600" b="1">
                <a:solidFill>
                  <a:srgbClr val="0000FF"/>
                </a:solidFill>
                <a:latin typeface="+mj-ea"/>
              </a:rPr>
              <a:t>시장 우위 확보를 위한 판매 확대 전략 필요</a:t>
            </a:r>
            <a:r>
              <a:rPr lang="ko-KR" altLang="en-US" sz="1600" b="1" i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16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A0C13C0-7E61-4192-8A6B-1284585F2B3C}"/>
              </a:ext>
            </a:extLst>
          </p:cNvPr>
          <p:cNvSpPr txBox="1"/>
          <p:nvPr/>
        </p:nvSpPr>
        <p:spPr>
          <a:xfrm>
            <a:off x="227626" y="3799898"/>
            <a:ext cx="866239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ko-KR" altLang="en-US" sz="1600" b="1" dirty="0">
                <a:latin typeface="+mj-ea"/>
              </a:rPr>
              <a:t>유아용품 시장의 진입장벽이 낮아 대형 유통사의 신규 진입 및 공격적인 마케팅으로 경쟁이 심화됨에 따라</a:t>
            </a:r>
            <a:r>
              <a:rPr lang="en-US" altLang="ko-KR" sz="1600" b="1" dirty="0">
                <a:latin typeface="+mj-ea"/>
              </a:rPr>
              <a:t>,</a:t>
            </a:r>
            <a:r>
              <a:rPr lang="ko-KR" altLang="en-US" sz="1600" b="1">
                <a:latin typeface="+mj-ea"/>
              </a:rPr>
              <a:t> </a:t>
            </a:r>
            <a:r>
              <a:rPr lang="ko-KR" altLang="en-US" sz="1600" b="1" dirty="0">
                <a:solidFill>
                  <a:srgbClr val="0000FF"/>
                </a:solidFill>
                <a:latin typeface="+mj-ea"/>
              </a:rPr>
              <a:t>자사만의 경쟁 우위 확보를 위한 차별화된 서비스 전략이 필요</a:t>
            </a:r>
            <a:endParaRPr lang="en-US" altLang="ko-KR" sz="1600" b="1" dirty="0">
              <a:solidFill>
                <a:srgbClr val="0000FF"/>
              </a:solidFill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5523" y="217800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400" smtClean="0">
                <a:solidFill>
                  <a:schemeClr val="bg1"/>
                </a:solidFill>
              </a:rPr>
              <a:t>3</a:t>
            </a:fld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06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02. </a:t>
            </a:r>
            <a:r>
              <a:rPr lang="ko-KR" altLang="en-US" sz="2400" b="1" dirty="0">
                <a:latin typeface="+mj-ea"/>
                <a:ea typeface="+mj-ea"/>
              </a:rPr>
              <a:t>현황파악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-43005" y="683587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9BAC6D6-E7B9-4C21-AD1C-7720F94340AD}"/>
              </a:ext>
            </a:extLst>
          </p:cNvPr>
          <p:cNvSpPr/>
          <p:nvPr/>
        </p:nvSpPr>
        <p:spPr>
          <a:xfrm>
            <a:off x="241456" y="1507085"/>
            <a:ext cx="8662397" cy="8464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408FD13-D06B-4412-8FAC-173AB4228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1" y="1357964"/>
            <a:ext cx="1978827" cy="11055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7B7EFD9-AC61-4D8E-B3E2-F744418706DB}"/>
              </a:ext>
            </a:extLst>
          </p:cNvPr>
          <p:cNvSpPr txBox="1"/>
          <p:nvPr/>
        </p:nvSpPr>
        <p:spPr>
          <a:xfrm>
            <a:off x="1879433" y="1938931"/>
            <a:ext cx="59870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spc="-150" dirty="0">
                <a:latin typeface="+mj-ea"/>
                <a:ea typeface="+mj-ea"/>
              </a:rPr>
              <a:t>매 월 </a:t>
            </a:r>
            <a:r>
              <a:rPr lang="ko-KR" altLang="en-US" sz="1600" b="1" spc="-150" dirty="0">
                <a:latin typeface="+mj-ea"/>
                <a:ea typeface="+mj-ea"/>
              </a:rPr>
              <a:t>50만명 </a:t>
            </a:r>
            <a:r>
              <a:rPr lang="ko-KR" altLang="en-US" sz="1200" b="1" spc="-150" dirty="0">
                <a:latin typeface="+mj-ea"/>
                <a:ea typeface="+mj-ea"/>
              </a:rPr>
              <a:t>이상</a:t>
            </a:r>
            <a:r>
              <a:rPr lang="en-US" altLang="ko-KR" sz="1200" b="1" spc="-150" dirty="0">
                <a:latin typeface="+mj-ea"/>
                <a:ea typeface="+mj-ea"/>
              </a:rPr>
              <a:t> / </a:t>
            </a:r>
            <a:r>
              <a:rPr lang="ko-KR" altLang="en-US" sz="1200" b="1" spc="-150" dirty="0">
                <a:latin typeface="+mj-ea"/>
                <a:ea typeface="+mj-ea"/>
              </a:rPr>
              <a:t>누적 방문 회원수</a:t>
            </a:r>
            <a:r>
              <a:rPr lang="ko-KR" altLang="en-US" sz="1600" b="1" spc="-150" dirty="0">
                <a:latin typeface="+mj-ea"/>
                <a:ea typeface="+mj-ea"/>
              </a:rPr>
              <a:t>100만명</a:t>
            </a:r>
            <a:r>
              <a:rPr lang="en-US" altLang="ko-KR" sz="1400" b="1" spc="-150" dirty="0">
                <a:latin typeface="+mj-ea"/>
                <a:ea typeface="+mj-ea"/>
              </a:rPr>
              <a:t> / </a:t>
            </a:r>
            <a:r>
              <a:rPr lang="ko-KR" altLang="en-US" sz="1200" b="1" spc="-150" dirty="0">
                <a:latin typeface="+mj-ea"/>
                <a:ea typeface="+mj-ea"/>
              </a:rPr>
              <a:t>업계</a:t>
            </a:r>
            <a:r>
              <a:rPr lang="ko-KR" altLang="en-US" sz="1400" b="1" spc="-150" dirty="0">
                <a:latin typeface="+mj-ea"/>
                <a:ea typeface="+mj-ea"/>
              </a:rPr>
              <a:t> </a:t>
            </a:r>
            <a:r>
              <a:rPr lang="ko-KR" altLang="en-US" sz="1600" b="1" spc="-150" dirty="0">
                <a:latin typeface="+mj-ea"/>
                <a:ea typeface="+mj-ea"/>
              </a:rPr>
              <a:t>1위</a:t>
            </a:r>
            <a:r>
              <a:rPr lang="ko-KR" altLang="en-US" sz="1200" b="1" spc="-150" dirty="0">
                <a:latin typeface="+mj-ea"/>
                <a:ea typeface="+mj-ea"/>
              </a:rPr>
              <a:t>를 유지 </a:t>
            </a:r>
            <a:endParaRPr lang="ko-KR" altLang="en-US" sz="1400" b="1" spc="-150" dirty="0"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A70FFC-396D-4BB0-A321-046D491EC843}"/>
              </a:ext>
            </a:extLst>
          </p:cNvPr>
          <p:cNvSpPr txBox="1"/>
          <p:nvPr/>
        </p:nvSpPr>
        <p:spPr>
          <a:xfrm>
            <a:off x="1748003" y="1563095"/>
            <a:ext cx="32713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-150" dirty="0">
                <a:latin typeface="+mj-ea"/>
                <a:ea typeface="+mj-ea"/>
              </a:rPr>
              <a:t>유아 생활 용품 전문</a:t>
            </a:r>
            <a:r>
              <a:rPr lang="en-US" altLang="ko-KR" sz="1400" b="1" spc="-150" dirty="0">
                <a:latin typeface="+mj-ea"/>
                <a:ea typeface="+mj-ea"/>
              </a:rPr>
              <a:t> </a:t>
            </a:r>
            <a:r>
              <a:rPr lang="ko-KR" altLang="en-US" sz="1400" b="1" spc="-150" dirty="0">
                <a:latin typeface="+mj-ea"/>
                <a:ea typeface="+mj-ea"/>
              </a:rPr>
              <a:t>온라인 쇼핑몰 </a:t>
            </a:r>
            <a:r>
              <a:rPr lang="en-US" altLang="ko-KR" sz="1400" b="1" spc="-150" dirty="0">
                <a:latin typeface="+mj-ea"/>
                <a:ea typeface="+mj-ea"/>
              </a:rPr>
              <a:t>‘K</a:t>
            </a:r>
            <a:r>
              <a:rPr lang="ko-KR" altLang="en-US" sz="1400" b="1" spc="-150">
                <a:latin typeface="+mj-ea"/>
                <a:ea typeface="+mj-ea"/>
              </a:rPr>
              <a:t>사</a:t>
            </a:r>
            <a:r>
              <a:rPr lang="en-US" altLang="ko-KR" sz="1400" b="1" spc="-150" dirty="0">
                <a:latin typeface="+mj-ea"/>
                <a:ea typeface="+mj-ea"/>
              </a:rPr>
              <a:t>’</a:t>
            </a:r>
            <a:endParaRPr lang="ko-KR" altLang="en-US" sz="1400" b="1" spc="-150" dirty="0">
              <a:latin typeface="+mj-ea"/>
              <a:ea typeface="+mj-ea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307BAE5-213E-42DE-86EB-72A4613365C0}"/>
              </a:ext>
            </a:extLst>
          </p:cNvPr>
          <p:cNvGrpSpPr/>
          <p:nvPr/>
        </p:nvGrpSpPr>
        <p:grpSpPr>
          <a:xfrm>
            <a:off x="241456" y="2522359"/>
            <a:ext cx="4215880" cy="4139151"/>
            <a:chOff x="4717681" y="1749916"/>
            <a:chExt cx="4329502" cy="413915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7E8748F-2C15-476C-9CFE-26D11946FDEF}"/>
                </a:ext>
              </a:extLst>
            </p:cNvPr>
            <p:cNvGrpSpPr/>
            <p:nvPr/>
          </p:nvGrpSpPr>
          <p:grpSpPr>
            <a:xfrm>
              <a:off x="4717681" y="1749916"/>
              <a:ext cx="4329502" cy="4139151"/>
              <a:chOff x="4627808" y="2511916"/>
              <a:chExt cx="4329502" cy="4139151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070A3BF-5F3E-46EA-8A6B-94D4189A4287}"/>
                  </a:ext>
                </a:extLst>
              </p:cNvPr>
              <p:cNvSpPr/>
              <p:nvPr/>
            </p:nvSpPr>
            <p:spPr>
              <a:xfrm>
                <a:off x="4627808" y="3088700"/>
                <a:ext cx="4328160" cy="356236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aphicFrame>
            <p:nvGraphicFramePr>
              <p:cNvPr id="107" name="차트 106">
                <a:extLst>
                  <a:ext uri="{FF2B5EF4-FFF2-40B4-BE49-F238E27FC236}">
                    <a16:creationId xmlns:a16="http://schemas.microsoft.com/office/drawing/2014/main" id="{ED1541BF-68FB-4440-9D14-DC2236DD0B8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6391637"/>
                  </p:ext>
                </p:extLst>
              </p:nvPr>
            </p:nvGraphicFramePr>
            <p:xfrm>
              <a:off x="5129731" y="3527462"/>
              <a:ext cx="3377634" cy="161387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A798632-3364-4927-8F80-7E8596B45B8D}"/>
                  </a:ext>
                </a:extLst>
              </p:cNvPr>
              <p:cNvSpPr txBox="1"/>
              <p:nvPr/>
            </p:nvSpPr>
            <p:spPr>
              <a:xfrm>
                <a:off x="5183227" y="4076086"/>
                <a:ext cx="728996" cy="30777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latin typeface="+mj-ea"/>
                    <a:ea typeface="+mj-ea"/>
                  </a:rPr>
                  <a:t>16.3%</a:t>
                </a:r>
                <a:endParaRPr lang="ko-KR" altLang="en-US" sz="1400" b="1" dirty="0">
                  <a:latin typeface="+mj-ea"/>
                  <a:ea typeface="+mj-ea"/>
                </a:endParaRPr>
              </a:p>
            </p:txBody>
          </p: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B0C5B8D8-17B1-4D8A-BDD2-D50649AAD4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69957" y="3881696"/>
                <a:ext cx="692104" cy="18470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B8764504-39DE-4609-BBFB-C18D83277839}"/>
                  </a:ext>
                </a:extLst>
              </p:cNvPr>
              <p:cNvSpPr/>
              <p:nvPr/>
            </p:nvSpPr>
            <p:spPr>
              <a:xfrm>
                <a:off x="4629150" y="2511916"/>
                <a:ext cx="4328160" cy="63577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spc="-150" dirty="0">
                    <a:latin typeface="+mj-ea"/>
                    <a:ea typeface="+mj-ea"/>
                  </a:rPr>
                  <a:t>물품 적기 조달 실패</a:t>
                </a:r>
                <a:br>
                  <a:rPr lang="en-US" altLang="ko-KR" sz="2000" b="1" spc="-150" dirty="0">
                    <a:latin typeface="+mj-ea"/>
                    <a:ea typeface="+mj-ea"/>
                  </a:rPr>
                </a:br>
                <a:r>
                  <a:rPr lang="en-US" altLang="ko-KR" sz="1600" b="0" i="0" dirty="0">
                    <a:effectLst/>
                    <a:latin typeface="+mj-ea"/>
                    <a:ea typeface="+mj-ea"/>
                  </a:rPr>
                  <a:t>LSR</a:t>
                </a:r>
                <a:r>
                  <a:rPr lang="ko-KR" altLang="en-US" sz="1600" dirty="0">
                    <a:latin typeface="+mj-ea"/>
                    <a:ea typeface="+mj-ea"/>
                  </a:rPr>
                  <a:t> </a:t>
                </a:r>
                <a:r>
                  <a:rPr lang="en-US" altLang="ko-KR" sz="1600" b="0" i="0" dirty="0">
                    <a:effectLst/>
                    <a:latin typeface="+mj-ea"/>
                    <a:ea typeface="+mj-ea"/>
                  </a:rPr>
                  <a:t>(Late Shipment Rate) : </a:t>
                </a:r>
                <a:r>
                  <a:rPr lang="ko-KR" altLang="en-US" sz="1600" b="0" i="0" dirty="0">
                    <a:effectLst/>
                    <a:latin typeface="+mj-ea"/>
                    <a:ea typeface="+mj-ea"/>
                  </a:rPr>
                  <a:t>배송지연율</a:t>
                </a:r>
                <a:endParaRPr lang="en-US" altLang="ko-KR" sz="2000" b="0" i="0" dirty="0">
                  <a:effectLst/>
                  <a:latin typeface="+mj-ea"/>
                  <a:ea typeface="+mj-ea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5975E8-DADF-4EBB-9AB2-98755850AAF5}"/>
                  </a:ext>
                </a:extLst>
              </p:cNvPr>
              <p:cNvSpPr txBox="1"/>
              <p:nvPr/>
            </p:nvSpPr>
            <p:spPr>
              <a:xfrm>
                <a:off x="5129731" y="3250014"/>
                <a:ext cx="3324314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 i="0" dirty="0">
                    <a:solidFill>
                      <a:srgbClr val="000000"/>
                    </a:solidFill>
                    <a:effectLst/>
                    <a:latin typeface="+mn-ea"/>
                  </a:rPr>
                  <a:t>당사의 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+mn-ea"/>
                  </a:rPr>
                  <a:t>LSR : 16.3%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ED25E44-3DF5-4D81-9C5F-A04DE5A6BEC0}"/>
                  </a:ext>
                </a:extLst>
              </p:cNvPr>
              <p:cNvSpPr txBox="1"/>
              <p:nvPr/>
            </p:nvSpPr>
            <p:spPr>
              <a:xfrm>
                <a:off x="5129731" y="5215232"/>
                <a:ext cx="3324315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b="1" i="0" spc="-150" dirty="0">
                    <a:solidFill>
                      <a:srgbClr val="000000"/>
                    </a:solidFill>
                    <a:effectLst/>
                    <a:latin typeface="+mn-ea"/>
                  </a:rPr>
                  <a:t>대형 온라인 </a:t>
                </a:r>
                <a:r>
                  <a:rPr lang="en-US" altLang="ko-KR" sz="1400" b="1" spc="-150" dirty="0">
                    <a:solidFill>
                      <a:srgbClr val="000000"/>
                    </a:solidFill>
                    <a:latin typeface="+mn-ea"/>
                  </a:rPr>
                  <a:t> </a:t>
                </a:r>
                <a:r>
                  <a:rPr lang="ko-KR" altLang="en-US" sz="1400" b="1" spc="-150" dirty="0">
                    <a:solidFill>
                      <a:srgbClr val="000000"/>
                    </a:solidFill>
                    <a:latin typeface="+mn-ea"/>
                  </a:rPr>
                  <a:t>유통사</a:t>
                </a:r>
                <a:r>
                  <a:rPr lang="ko-KR" altLang="en-US" sz="1400" b="1" i="0" spc="-150" dirty="0">
                    <a:solidFill>
                      <a:srgbClr val="000000"/>
                    </a:solidFill>
                    <a:effectLst/>
                    <a:latin typeface="+mn-ea"/>
                  </a:rPr>
                  <a:t>의 </a:t>
                </a:r>
                <a:r>
                  <a:rPr lang="en-US" altLang="ko-KR" sz="1400" b="1" dirty="0">
                    <a:solidFill>
                      <a:srgbClr val="000000"/>
                    </a:solidFill>
                    <a:latin typeface="+mn-ea"/>
                  </a:rPr>
                  <a:t>LSR : 4%</a:t>
                </a:r>
                <a:r>
                  <a:rPr lang="ko-KR" altLang="en-US" sz="1400" b="1" dirty="0">
                    <a:solidFill>
                      <a:srgbClr val="000000"/>
                    </a:solidFill>
                    <a:latin typeface="+mn-ea"/>
                  </a:rPr>
                  <a:t>미만</a:t>
                </a:r>
                <a:endParaRPr lang="en-US" altLang="ko-KR" sz="14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56AB1B0-5210-4777-9CDA-745A6C21F8D2}"/>
                </a:ext>
              </a:extLst>
            </p:cNvPr>
            <p:cNvGrpSpPr/>
            <p:nvPr/>
          </p:nvGrpSpPr>
          <p:grpSpPr>
            <a:xfrm>
              <a:off x="5703767" y="4856483"/>
              <a:ext cx="2355987" cy="433601"/>
              <a:chOff x="5757678" y="965395"/>
              <a:chExt cx="2355987" cy="433601"/>
            </a:xfrm>
          </p:grpSpPr>
          <p:pic>
            <p:nvPicPr>
              <p:cNvPr id="99" name="Picture 4" descr="쿠팡 한국 건너뛰고 바로 미국 주식 시장 직상장 왜 | 한경닷컴">
                <a:extLst>
                  <a:ext uri="{FF2B5EF4-FFF2-40B4-BE49-F238E27FC236}">
                    <a16:creationId xmlns:a16="http://schemas.microsoft.com/office/drawing/2014/main" id="{8CC08CCD-CCF6-4887-817E-1EF195B94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3968" y="965395"/>
                <a:ext cx="829697" cy="433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461794B5-A8AC-468A-BE95-19B3CD74C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7678" y="1082389"/>
                <a:ext cx="720101" cy="265343"/>
              </a:xfrm>
              <a:prstGeom prst="rect">
                <a:avLst/>
              </a:prstGeom>
            </p:spPr>
          </p:pic>
          <p:pic>
            <p:nvPicPr>
              <p:cNvPr id="104" name="Picture 2" descr="마켓컬리 로고">
                <a:extLst>
                  <a:ext uri="{FF2B5EF4-FFF2-40B4-BE49-F238E27FC236}">
                    <a16:creationId xmlns:a16="http://schemas.microsoft.com/office/drawing/2014/main" id="{F77AB636-7953-47FF-82BB-97F0F49D24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8400" y="995836"/>
                <a:ext cx="660041" cy="3743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CA41E06F-CB1A-4252-A6EC-457DEDE1E7DA}"/>
              </a:ext>
            </a:extLst>
          </p:cNvPr>
          <p:cNvGrpSpPr/>
          <p:nvPr/>
        </p:nvGrpSpPr>
        <p:grpSpPr>
          <a:xfrm>
            <a:off x="4675150" y="2522359"/>
            <a:ext cx="4228180" cy="4139151"/>
            <a:chOff x="225178" y="1749916"/>
            <a:chExt cx="4329502" cy="4139151"/>
          </a:xfrm>
        </p:grpSpPr>
        <p:graphicFrame>
          <p:nvGraphicFramePr>
            <p:cNvPr id="115" name="차트 114">
              <a:extLst>
                <a:ext uri="{FF2B5EF4-FFF2-40B4-BE49-F238E27FC236}">
                  <a16:creationId xmlns:a16="http://schemas.microsoft.com/office/drawing/2014/main" id="{50CA3913-35C5-4A9D-B5CE-B769FDFBFAD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72224919"/>
                </p:ext>
              </p:extLst>
            </p:nvPr>
          </p:nvGraphicFramePr>
          <p:xfrm>
            <a:off x="683113" y="2794683"/>
            <a:ext cx="3377634" cy="16138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FF2012D-AD24-4C26-AAF6-A96987E7C2A9}"/>
                </a:ext>
              </a:extLst>
            </p:cNvPr>
            <p:cNvSpPr/>
            <p:nvPr/>
          </p:nvSpPr>
          <p:spPr>
            <a:xfrm>
              <a:off x="225178" y="2326700"/>
              <a:ext cx="4328160" cy="356236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708B0C5-44FA-4214-A1E7-8C06F5741230}"/>
                </a:ext>
              </a:extLst>
            </p:cNvPr>
            <p:cNvSpPr txBox="1"/>
            <p:nvPr/>
          </p:nvSpPr>
          <p:spPr>
            <a:xfrm>
              <a:off x="780597" y="3314086"/>
              <a:ext cx="728996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ea"/>
                  <a:ea typeface="+mj-ea"/>
                </a:rPr>
                <a:t>50.3%</a:t>
              </a:r>
              <a:endParaRPr lang="ko-KR" altLang="en-US" sz="1400" b="1" dirty="0">
                <a:latin typeface="+mj-ea"/>
                <a:ea typeface="+mj-ea"/>
              </a:endParaRPr>
            </a:p>
          </p:txBody>
        </p: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52349FE0-3403-418B-80F2-6F0EA9640D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7327" y="3119696"/>
              <a:ext cx="692104" cy="1847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E7099F65-9FD1-456E-A961-5D8F5A5B355F}"/>
                </a:ext>
              </a:extLst>
            </p:cNvPr>
            <p:cNvSpPr/>
            <p:nvPr/>
          </p:nvSpPr>
          <p:spPr>
            <a:xfrm>
              <a:off x="226520" y="1749916"/>
              <a:ext cx="4328160" cy="63577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pc="-150" dirty="0">
                  <a:latin typeface="+mj-ea"/>
                  <a:ea typeface="+mj-ea"/>
                </a:rPr>
                <a:t>재구매율 저조</a:t>
              </a:r>
              <a:endParaRPr lang="en-US" altLang="ko-KR" sz="1600" b="1" spc="-150" dirty="0">
                <a:latin typeface="+mj-ea"/>
                <a:ea typeface="+mj-ea"/>
              </a:endParaRPr>
            </a:p>
            <a:p>
              <a:pPr algn="ctr"/>
              <a:r>
                <a:rPr lang="ko-KR" altLang="en-US" sz="1600" b="0" i="0" dirty="0">
                  <a:effectLst/>
                  <a:latin typeface="+mj-ea"/>
                  <a:ea typeface="+mj-ea"/>
                </a:rPr>
                <a:t>재구매율 </a:t>
              </a:r>
              <a:r>
                <a:rPr lang="en-US" altLang="ko-KR" sz="1600" b="0" i="0" dirty="0">
                  <a:effectLst/>
                  <a:latin typeface="+mj-ea"/>
                  <a:ea typeface="+mj-ea"/>
                </a:rPr>
                <a:t>: 2</a:t>
              </a:r>
              <a:r>
                <a:rPr lang="ko-KR" altLang="en-US" sz="1600" b="0" i="0" dirty="0">
                  <a:effectLst/>
                  <a:latin typeface="+mj-ea"/>
                  <a:ea typeface="+mj-ea"/>
                </a:rPr>
                <a:t>회 이상 구매</a:t>
              </a:r>
              <a:endParaRPr lang="en-US" altLang="ko-KR" sz="1600" b="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069AADC-DF48-4BCE-97E4-F6A31E7033ED}"/>
                </a:ext>
              </a:extLst>
            </p:cNvPr>
            <p:cNvSpPr txBox="1"/>
            <p:nvPr/>
          </p:nvSpPr>
          <p:spPr>
            <a:xfrm>
              <a:off x="727101" y="2488014"/>
              <a:ext cx="3324314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i="0" spc="-150" dirty="0">
                  <a:solidFill>
                    <a:srgbClr val="000000"/>
                  </a:solidFill>
                  <a:effectLst/>
                  <a:latin typeface="+mn-ea"/>
                </a:rPr>
                <a:t>당사의 </a:t>
              </a:r>
              <a:r>
                <a:rPr lang="ko-KR" altLang="en-US" sz="1400" b="1" spc="-150" dirty="0">
                  <a:solidFill>
                    <a:srgbClr val="000000"/>
                  </a:solidFill>
                  <a:latin typeface="+mn-ea"/>
                </a:rPr>
                <a:t>재구매율 </a:t>
              </a:r>
              <a:r>
                <a:rPr lang="en-US" altLang="ko-KR" sz="1400" b="1" dirty="0">
                  <a:solidFill>
                    <a:srgbClr val="000000"/>
                  </a:solidFill>
                  <a:latin typeface="+mn-ea"/>
                </a:rPr>
                <a:t>: 50.3%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BA7D4E7-E46B-4151-B024-B396A58EE622}"/>
                </a:ext>
              </a:extLst>
            </p:cNvPr>
            <p:cNvSpPr txBox="1"/>
            <p:nvPr/>
          </p:nvSpPr>
          <p:spPr>
            <a:xfrm>
              <a:off x="727101" y="4453232"/>
              <a:ext cx="3324315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i="0" spc="-150" dirty="0">
                  <a:solidFill>
                    <a:srgbClr val="000000"/>
                  </a:solidFill>
                  <a:effectLst/>
                  <a:latin typeface="+mn-ea"/>
                </a:rPr>
                <a:t>대형 온라인 </a:t>
              </a:r>
              <a:r>
                <a:rPr lang="ko-KR" altLang="en-US" sz="1400" b="1" spc="-150" dirty="0">
                  <a:solidFill>
                    <a:srgbClr val="000000"/>
                  </a:solidFill>
                  <a:latin typeface="+mn-ea"/>
                </a:rPr>
                <a:t>유통사</a:t>
              </a:r>
              <a:r>
                <a:rPr lang="ko-KR" altLang="en-US" sz="1400" b="1" i="0" spc="-150" dirty="0">
                  <a:solidFill>
                    <a:srgbClr val="000000"/>
                  </a:solidFill>
                  <a:effectLst/>
                  <a:latin typeface="+mn-ea"/>
                </a:rPr>
                <a:t>의 재구매율 </a:t>
              </a:r>
              <a:r>
                <a:rPr lang="en-US" altLang="ko-KR" sz="1400" b="1" spc="-150" dirty="0">
                  <a:solidFill>
                    <a:srgbClr val="000000"/>
                  </a:solidFill>
                  <a:latin typeface="+mn-ea"/>
                </a:rPr>
                <a:t>: </a:t>
              </a:r>
              <a:r>
                <a:rPr lang="en-US" altLang="ko-KR" sz="1400" b="1" dirty="0">
                  <a:solidFill>
                    <a:srgbClr val="000000"/>
                  </a:solidFill>
                  <a:latin typeface="+mn-ea"/>
                </a:rPr>
                <a:t>65%</a:t>
              </a:r>
              <a:r>
                <a:rPr lang="en-US" altLang="ko-KR" sz="1400" b="1" spc="-150" dirty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ko-KR" altLang="en-US" sz="1400" b="1" spc="-150" dirty="0">
                  <a:solidFill>
                    <a:srgbClr val="000000"/>
                  </a:solidFill>
                  <a:latin typeface="+mn-ea"/>
                </a:rPr>
                <a:t>이상</a:t>
              </a:r>
              <a:endParaRPr lang="en-US" altLang="ko-KR" sz="1400" b="1" spc="-15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63376B9-9C7C-4BF1-9D2E-532A1D7C4F1A}"/>
              </a:ext>
            </a:extLst>
          </p:cNvPr>
          <p:cNvSpPr txBox="1"/>
          <p:nvPr/>
        </p:nvSpPr>
        <p:spPr>
          <a:xfrm>
            <a:off x="241458" y="790332"/>
            <a:ext cx="866239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물품 적기조달 실패로 고객불만이 증가</a:t>
            </a:r>
            <a:r>
              <a:rPr lang="ko-KR" altLang="en-US" sz="1600" b="1" dirty="0">
                <a:solidFill>
                  <a:srgbClr val="000000"/>
                </a:solidFill>
                <a:latin typeface="Arial" panose="020B0604020202020204" pitchFamily="34" charset="0"/>
              </a:rPr>
              <a:t>함에 따라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수요예측을 통한 </a:t>
            </a:r>
            <a:r>
              <a:rPr lang="ko-KR" altLang="en-US" sz="16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안정적 재고 관리 필요</a:t>
            </a:r>
            <a:endParaRPr lang="en-US" altLang="ko-KR" sz="1600" b="1" i="0" dirty="0">
              <a:solidFill>
                <a:srgbClr val="0000FF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ko-KR" alt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저조한 재구매율로 인해 지속적으로 매출액이 감소하므로 </a:t>
            </a:r>
            <a:r>
              <a:rPr lang="ko-KR" altLang="en-US" sz="16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재구매 유도를 위한 방안 필요</a:t>
            </a:r>
            <a:endParaRPr lang="en-US" altLang="ko-KR" sz="16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62781" y="209903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4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42D059-D22A-4F08-8277-0345B4BA7E52}"/>
              </a:ext>
            </a:extLst>
          </p:cNvPr>
          <p:cNvSpPr txBox="1"/>
          <p:nvPr/>
        </p:nvSpPr>
        <p:spPr>
          <a:xfrm>
            <a:off x="211369" y="6026605"/>
            <a:ext cx="4262833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dirty="0">
                <a:latin typeface="+mn-ea"/>
              </a:rPr>
              <a:t>4% </a:t>
            </a:r>
            <a:r>
              <a:rPr lang="ko-KR" altLang="en-US" sz="1300" b="1" spc="-150" dirty="0">
                <a:latin typeface="+mn-ea"/>
              </a:rPr>
              <a:t>미만의 이유 </a:t>
            </a:r>
            <a:r>
              <a:rPr lang="en-US" altLang="ko-KR" sz="1300" b="1" spc="-150" dirty="0">
                <a:latin typeface="+mn-ea"/>
              </a:rPr>
              <a:t>:  </a:t>
            </a:r>
            <a:r>
              <a:rPr lang="ko-KR" altLang="en-US" sz="1300" b="1" spc="-150" dirty="0">
                <a:latin typeface="+mn-ea"/>
              </a:rPr>
              <a:t>일정 시간까지 주문 시</a:t>
            </a:r>
            <a:r>
              <a:rPr lang="en-US" altLang="ko-KR" sz="1300" b="1" spc="-150" dirty="0">
                <a:latin typeface="+mn-ea"/>
              </a:rPr>
              <a:t> </a:t>
            </a:r>
            <a:r>
              <a:rPr lang="ko-KR" altLang="en-US" sz="1300" b="1" spc="-150" dirty="0">
                <a:latin typeface="+mn-ea"/>
              </a:rPr>
              <a:t>당일 및 새벽배송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0EEF8C-9FE4-4DE8-BD4A-00CFBD71BCED}"/>
              </a:ext>
            </a:extLst>
          </p:cNvPr>
          <p:cNvSpPr txBox="1"/>
          <p:nvPr/>
        </p:nvSpPr>
        <p:spPr>
          <a:xfrm>
            <a:off x="3081162" y="6436846"/>
            <a:ext cx="1447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출처 </a:t>
            </a:r>
            <a:r>
              <a:rPr lang="en-US" altLang="ko-KR" sz="1100" dirty="0"/>
              <a:t>: </a:t>
            </a:r>
            <a:r>
              <a:rPr lang="ko-KR" altLang="en-US" sz="1100" dirty="0"/>
              <a:t>자사 홈페이지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8946A3-0D4C-4888-A612-BB2D8332992C}"/>
              </a:ext>
            </a:extLst>
          </p:cNvPr>
          <p:cNvSpPr txBox="1"/>
          <p:nvPr/>
        </p:nvSpPr>
        <p:spPr>
          <a:xfrm>
            <a:off x="6466477" y="6447129"/>
            <a:ext cx="2451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출처 </a:t>
            </a:r>
            <a:r>
              <a:rPr lang="en-US" altLang="ko-KR" sz="1100" dirty="0"/>
              <a:t>: 2019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와이즈</a:t>
            </a:r>
            <a:r>
              <a:rPr lang="ko-KR" altLang="en-US" sz="1100" dirty="0"/>
              <a:t> 앱</a:t>
            </a:r>
            <a:r>
              <a:rPr lang="en-US" altLang="ko-KR" sz="1100" dirty="0"/>
              <a:t>/ </a:t>
            </a:r>
            <a:r>
              <a:rPr lang="ko-KR" altLang="en-US" sz="1100" dirty="0" err="1"/>
              <a:t>와이즈</a:t>
            </a:r>
            <a:r>
              <a:rPr lang="ko-KR" altLang="en-US" sz="1100" dirty="0"/>
              <a:t> 리테일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E45E98-0694-4642-9A92-90DB25C726BE}"/>
              </a:ext>
            </a:extLst>
          </p:cNvPr>
          <p:cNvSpPr txBox="1"/>
          <p:nvPr/>
        </p:nvSpPr>
        <p:spPr>
          <a:xfrm>
            <a:off x="4684434" y="5586572"/>
            <a:ext cx="4217586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b="1" i="0" dirty="0">
                <a:effectLst/>
                <a:latin typeface="+mj-ea"/>
                <a:ea typeface="+mj-ea"/>
              </a:rPr>
              <a:t>GS25(71%), </a:t>
            </a:r>
            <a:r>
              <a:rPr lang="ko-KR" altLang="en-US" sz="1300" b="1" i="0" dirty="0" err="1">
                <a:effectLst/>
                <a:latin typeface="+mj-ea"/>
                <a:ea typeface="+mj-ea"/>
              </a:rPr>
              <a:t>쿠팡</a:t>
            </a:r>
            <a:r>
              <a:rPr lang="en-US" altLang="ko-KR" sz="1300" b="1" i="0" dirty="0">
                <a:effectLst/>
                <a:latin typeface="+mj-ea"/>
                <a:ea typeface="+mj-ea"/>
              </a:rPr>
              <a:t>(68%)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i="0" dirty="0">
                <a:effectLst/>
                <a:latin typeface="+mj-ea"/>
                <a:ea typeface="+mj-ea"/>
              </a:rPr>
              <a:t> CU(68%), </a:t>
            </a:r>
            <a:r>
              <a:rPr lang="ko-KR" altLang="en-US" sz="1300" b="1" i="0" dirty="0" err="1">
                <a:effectLst/>
                <a:latin typeface="+mj-ea"/>
                <a:ea typeface="+mj-ea"/>
              </a:rPr>
              <a:t>배달의민족</a:t>
            </a:r>
            <a:r>
              <a:rPr lang="en-US" altLang="ko-KR" sz="1300" b="1" i="0" dirty="0">
                <a:effectLst/>
                <a:latin typeface="+mj-ea"/>
                <a:ea typeface="+mj-ea"/>
              </a:rPr>
              <a:t>(66%)</a:t>
            </a:r>
            <a:r>
              <a:rPr lang="ko-KR" altLang="en-US" sz="1300" b="1" i="0" dirty="0">
                <a:effectLst/>
                <a:latin typeface="+mj-ea"/>
                <a:ea typeface="+mj-ea"/>
              </a:rPr>
              <a:t>네이버</a:t>
            </a:r>
            <a:r>
              <a:rPr lang="en-US" altLang="ko-KR" sz="1300" b="1" i="0" dirty="0">
                <a:effectLst/>
                <a:latin typeface="+mj-ea"/>
                <a:ea typeface="+mj-ea"/>
              </a:rPr>
              <a:t>(63%), </a:t>
            </a:r>
            <a:r>
              <a:rPr lang="ko-KR" altLang="en-US" sz="1300" b="1" i="0" dirty="0">
                <a:effectLst/>
                <a:latin typeface="+mj-ea"/>
                <a:ea typeface="+mj-ea"/>
              </a:rPr>
              <a:t>구글</a:t>
            </a:r>
            <a:r>
              <a:rPr lang="en-US" altLang="ko-KR" sz="1300" b="1" i="0" dirty="0">
                <a:effectLst/>
                <a:latin typeface="+mj-ea"/>
                <a:ea typeface="+mj-ea"/>
              </a:rPr>
              <a:t>(62%)</a:t>
            </a:r>
            <a:endParaRPr lang="ko-KR" altLang="en-US" sz="13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861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02. </a:t>
            </a:r>
            <a:r>
              <a:rPr lang="ko-KR" altLang="en-US" sz="2400" b="1" dirty="0">
                <a:latin typeface="+mj-ea"/>
                <a:ea typeface="+mj-ea"/>
              </a:rPr>
              <a:t>현황파악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DEBA41-6425-423A-9902-981BF5D402C0}"/>
              </a:ext>
            </a:extLst>
          </p:cNvPr>
          <p:cNvSpPr txBox="1"/>
          <p:nvPr/>
        </p:nvSpPr>
        <p:spPr>
          <a:xfrm>
            <a:off x="141232" y="867073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ym typeface="Wingdings" panose="05000000000000000000" pitchFamily="2" charset="2"/>
              </a:rPr>
              <a:t>  과제수행 목표</a:t>
            </a:r>
            <a:endParaRPr lang="ko-KR" altLang="en-US" sz="1600" b="1" spc="-150" dirty="0"/>
          </a:p>
        </p:txBody>
      </p:sp>
      <p:graphicFrame>
        <p:nvGraphicFramePr>
          <p:cNvPr id="13" name="Google Shape;220;p33">
            <a:extLst>
              <a:ext uri="{FF2B5EF4-FFF2-40B4-BE49-F238E27FC236}">
                <a16:creationId xmlns:a16="http://schemas.microsoft.com/office/drawing/2014/main" id="{550AF628-3AE9-45C7-9CAA-E84810653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185386"/>
              </p:ext>
            </p:extLst>
          </p:nvPr>
        </p:nvGraphicFramePr>
        <p:xfrm>
          <a:off x="244762" y="1289790"/>
          <a:ext cx="8654475" cy="37684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5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6100">
                  <a:extLst>
                    <a:ext uri="{9D8B030D-6E8A-4147-A177-3AD203B41FA5}">
                      <a16:colId xmlns:a16="http://schemas.microsoft.com/office/drawing/2014/main" val="2819862031"/>
                    </a:ext>
                  </a:extLst>
                </a:gridCol>
                <a:gridCol w="933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5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5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1029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측정지표 (KPI)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94" marR="86394" marT="43197" marB="43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u="none" strike="noStrike" cap="none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산출식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94" marR="86394" marT="43197" marB="43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가중치</a:t>
                      </a:r>
                      <a:endParaRPr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94" marR="86394" marT="43197" marB="43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</a:t>
                      </a:r>
                      <a:endParaRPr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94" marR="86394" marT="43197" marB="43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목표수준</a:t>
                      </a:r>
                      <a:endParaRPr sz="1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94" marR="86394" marT="43197" marB="43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6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41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영업이익률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(%)</a:t>
                      </a:r>
                      <a:endParaRPr sz="14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356648"/>
                  </a:ext>
                </a:extLst>
              </a:tr>
              <a:tr h="95641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재구매율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(%)</a:t>
                      </a:r>
                      <a:endParaRPr sz="14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endParaRPr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641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4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배송지연율</a:t>
                      </a:r>
                      <a:r>
                        <a:rPr lang="en-US" altLang="ko" sz="14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(%)</a:t>
                      </a:r>
                      <a:endParaRPr sz="14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16.3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sz="14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9766" marR="79766" marT="32407" marB="324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D07D81-2AE2-4112-80FF-C24EEA6F2D86}"/>
                  </a:ext>
                </a:extLst>
              </p:cNvPr>
              <p:cNvSpPr txBox="1"/>
              <p:nvPr/>
            </p:nvSpPr>
            <p:spPr>
              <a:xfrm>
                <a:off x="3098868" y="3401814"/>
                <a:ext cx="960198" cy="461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재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매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객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latin typeface="맑은 고딕 (제목)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4D07D81-2AE2-4112-80FF-C24EEA6F2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68" y="3401814"/>
                <a:ext cx="960198" cy="4618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B834F7-CDD2-45A2-8115-4FB4BBA09816}"/>
                  </a:ext>
                </a:extLst>
              </p:cNvPr>
              <p:cNvSpPr txBox="1"/>
              <p:nvPr/>
            </p:nvSpPr>
            <p:spPr>
              <a:xfrm>
                <a:off x="2471256" y="4341267"/>
                <a:ext cx="2222981" cy="463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지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난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7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일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간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지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배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송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일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간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총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주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문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en-US" altLang="ko-KR" sz="1400" dirty="0">
                  <a:latin typeface="맑은 고딕 (제목)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2B834F7-CDD2-45A2-8115-4FB4BBA09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256" y="4341267"/>
                <a:ext cx="2222981" cy="46326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390934-6A20-4B1C-9F76-1083EBD29D95}"/>
                  </a:ext>
                </a:extLst>
              </p:cNvPr>
              <p:cNvSpPr txBox="1"/>
              <p:nvPr/>
            </p:nvSpPr>
            <p:spPr>
              <a:xfrm>
                <a:off x="2936355" y="2459989"/>
                <a:ext cx="1285224" cy="464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업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이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익</m:t>
                          </m:r>
                        </m:num>
                        <m:den>
                          <m:r>
                            <a:rPr lang="ko-KR" altLang="en-US" sz="1400" b="0" i="1">
                              <a:latin typeface="Cambria Math" panose="02040503050406030204" pitchFamily="18" charset="0"/>
                            </a:rPr>
                            <m:t>매</m:t>
                          </m:r>
                          <m:r>
                            <a:rPr lang="ko-KR" altLang="en-US" sz="1400" i="1" smtClean="0">
                              <a:latin typeface="Cambria Math" panose="02040503050406030204" pitchFamily="18" charset="0"/>
                            </a:rPr>
                            <m:t>출</m:t>
                          </m:r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액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en-US" altLang="ko-KR" sz="1400" dirty="0">
                  <a:latin typeface="맑은 고딕 (제목)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2390934-6A20-4B1C-9F76-1083EBD29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355" y="2459989"/>
                <a:ext cx="1285224" cy="4642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3566" y="210277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5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0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03. </a:t>
            </a:r>
            <a:r>
              <a:rPr lang="ko-KR" altLang="en-US" sz="2400" b="1" dirty="0">
                <a:latin typeface="+mj-ea"/>
                <a:ea typeface="+mj-ea"/>
              </a:rPr>
              <a:t>분석계획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DEBA41-6425-423A-9902-981BF5D402C0}"/>
              </a:ext>
            </a:extLst>
          </p:cNvPr>
          <p:cNvSpPr txBox="1"/>
          <p:nvPr/>
        </p:nvSpPr>
        <p:spPr>
          <a:xfrm>
            <a:off x="127379" y="783217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>
                <a:sym typeface="Wingdings" panose="05000000000000000000" pitchFamily="2" charset="2"/>
              </a:rPr>
              <a:t>  분석계획서</a:t>
            </a:r>
            <a:endParaRPr lang="ko-KR" altLang="en-US" sz="1600" b="1" spc="-15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101E62B-8B39-41F3-966E-70D9576F0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42136"/>
              </p:ext>
            </p:extLst>
          </p:nvPr>
        </p:nvGraphicFramePr>
        <p:xfrm>
          <a:off x="258619" y="1181130"/>
          <a:ext cx="8580581" cy="5477577"/>
        </p:xfrm>
        <a:graphic>
          <a:graphicData uri="http://schemas.openxmlformats.org/drawingml/2006/table">
            <a:tbl>
              <a:tblPr/>
              <a:tblGrid>
                <a:gridCol w="1955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4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0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86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목적</a:t>
                      </a:r>
                      <a:endParaRPr lang="en-US" altLang="ko-KR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373" marR="57373" marT="57373" marB="573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분석기법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373" marR="57373" marT="57373" marB="573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주요 내용</a:t>
                      </a:r>
                      <a:endParaRPr lang="ko-KR" altLang="en-US" sz="140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373" marR="57373" marT="57373" marB="573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23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각 변수의 분포 및 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단일 변수 특성 파악</a:t>
                      </a:r>
                    </a:p>
                  </a:txBody>
                  <a:tcPr marL="59023" marR="59023" marT="59023" marB="590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막대그래프</a:t>
                      </a: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범주형 변수를 대상으로 데이터의 전체 분포를 확인</a:t>
                      </a: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576">
                <a:tc vMerge="1">
                  <a:txBody>
                    <a:bodyPr/>
                    <a:lstStyle/>
                    <a:p>
                      <a:pPr algn="l" latinLnBrk="0"/>
                      <a:endParaRPr lang="ko-KR" altLang="en-US" sz="1200" b="0" dirty="0">
                        <a:latin typeface="+mn-lt"/>
                      </a:endParaRPr>
                    </a:p>
                  </a:txBody>
                  <a:tcPr marL="61460" marR="61460" marT="61460" marB="614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히스토그램</a:t>
                      </a:r>
                      <a:r>
                        <a:rPr lang="en-US" altLang="ko-KR" sz="1200" b="1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</a:p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US" altLang="ko-KR" sz="1200" b="1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Box plot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연속형 변수를 대상으로 데이터의 전체 분포를 확인 </a:t>
                      </a: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720">
                <a:tc rowSpan="3">
                  <a:txBody>
                    <a:bodyPr/>
                    <a:lstStyle/>
                    <a:p>
                      <a:pPr marL="0" marR="0" lvl="0" indent="0" algn="ctr" defTabSz="914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물품 적기 조달을</a:t>
                      </a:r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위한  판매품목 별 수요예측</a:t>
                      </a:r>
                    </a:p>
                  </a:txBody>
                  <a:tcPr marL="59023" marR="59023" marT="59023" marB="590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pie chart</a:t>
                      </a:r>
                    </a:p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trend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chart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전체 중 배송지연비율 확인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전체 판매량 및 평균배송시간 추이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effectLst/>
                          <a:latin typeface="+mn-ea"/>
                          <a:ea typeface="+mn-ea"/>
                        </a:rPr>
                        <a:t>물품대분류별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 판매량 및 배송지연건수 추이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33">
                <a:tc vMerge="1">
                  <a:txBody>
                    <a:bodyPr/>
                    <a:lstStyle/>
                    <a:p>
                      <a:pPr algn="l" latinLnBrk="0"/>
                      <a:endParaRPr lang="ko-KR" altLang="en-US" sz="1200" b="0" dirty="0">
                        <a:latin typeface="+mn-lt"/>
                      </a:endParaRPr>
                    </a:p>
                  </a:txBody>
                  <a:tcPr marL="61460" marR="61460" marT="61460" marB="614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Bartlett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effectLst/>
                          <a:latin typeface="+mn-ea"/>
                          <a:ea typeface="+mn-ea"/>
                        </a:rPr>
                        <a:t>물품대분류별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 판매량의 변동 검정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033">
                <a:tc vMerge="1">
                  <a:txBody>
                    <a:bodyPr/>
                    <a:lstStyle/>
                    <a:p>
                      <a:pPr marL="0" marR="0" lvl="0" indent="0" algn="ctr" defTabSz="9143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latin typeface="+mn-lt"/>
                      </a:endParaRPr>
                    </a:p>
                  </a:txBody>
                  <a:tcPr marL="61460" marR="61460" marT="61460" marB="614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2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시계열 분석</a:t>
                      </a: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많이 팔리는 대분류에 대한 수요 예측</a:t>
                      </a:r>
                      <a:endParaRPr lang="en-US" altLang="ko-KR" sz="1200" b="1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289274"/>
                  </a:ext>
                </a:extLst>
              </a:tr>
              <a:tr h="282033">
                <a:tc rowSpan="5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고객 특성에 영향을 미치는 변수 파악 및 우수군집 연관 품목 예측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</a:txBody>
                  <a:tcPr marL="59023" marR="59023" marT="59023" marB="590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히스토그램</a:t>
                      </a: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구매자의 자녀 </a:t>
                      </a:r>
                      <a:r>
                        <a:rPr lang="ko-KR" altLang="en-US" sz="1200" b="1" dirty="0" err="1">
                          <a:effectLst/>
                          <a:latin typeface="+mn-ea"/>
                          <a:ea typeface="+mn-ea"/>
                        </a:rPr>
                        <a:t>월령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 분포가 특정 구간에 집중되어 있는지 파악</a:t>
                      </a: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263632"/>
                  </a:ext>
                </a:extLst>
              </a:tr>
              <a:tr h="610032">
                <a:tc vMerge="1">
                  <a:txBody>
                    <a:bodyPr/>
                    <a:lstStyle/>
                    <a:p>
                      <a:pPr marL="0" marR="0" lvl="0" indent="0" algn="ctr" defTabSz="9143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61460" marR="61460" marT="61460" marB="614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t-test / ANOVA</a:t>
                      </a:r>
                      <a:br>
                        <a:rPr lang="en-US" altLang="ko-KR" sz="1200" b="1" dirty="0">
                          <a:latin typeface="+mn-ea"/>
                          <a:ea typeface="+mn-ea"/>
                        </a:rPr>
                      </a:b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chi-square 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2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지역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유입경로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결제카드</a:t>
                      </a:r>
                      <a:r>
                        <a:rPr lang="en-US" altLang="ko-KR" sz="1200" b="1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>
                          <a:effectLst/>
                          <a:latin typeface="+mn-ea"/>
                          <a:ea typeface="+mn-ea"/>
                        </a:rPr>
                        <a:t>물품대분류 </a:t>
                      </a: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등 변수 간의 상관성을 파악</a:t>
                      </a: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937146"/>
                  </a:ext>
                </a:extLst>
              </a:tr>
              <a:tr h="299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군집분석</a:t>
                      </a:r>
                      <a:endParaRPr lang="en-US" altLang="ko-KR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고객 정보 및 파생변수를 활용한 군집화를 통해 우수고객 군집 선정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67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r>
                        <a:rPr lang="en-US" altLang="ko-KR" sz="1200" b="1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US" altLang="ko-KR" sz="1200" b="1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(DF, RF, GB)</a:t>
                      </a:r>
                      <a:endParaRPr lang="en-US" altLang="ko-KR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신규고객의 우수고객 군집 소속 여부 예측 모델 선정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984">
                <a:tc vMerge="1">
                  <a:txBody>
                    <a:bodyPr/>
                    <a:lstStyle/>
                    <a:p>
                      <a:pPr marL="0" marR="0" lvl="0" indent="0" algn="ctr" defTabSz="9143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61460" marR="61460" marT="61460" marB="614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연관분석</a:t>
                      </a:r>
                      <a:endParaRPr lang="en-US" altLang="ko-KR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우수고객 군집 형성 증대를 위한 상품 추천 서비스 모델 구현 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173209"/>
                  </a:ext>
                </a:extLst>
              </a:tr>
              <a:tr h="497179">
                <a:tc rowSpan="2">
                  <a:txBody>
                    <a:bodyPr/>
                    <a:lstStyle/>
                    <a:p>
                      <a:pPr marL="0" marR="0" lvl="0" indent="0" algn="ctr" defTabSz="914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재구매에 영향을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미치는 변수 파악</a:t>
                      </a:r>
                    </a:p>
                  </a:txBody>
                  <a:tcPr marL="59023" marR="59023" marT="59023" marB="5902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US" altLang="ko-KR" sz="1200" b="1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200" b="1" dirty="0">
                          <a:latin typeface="+mn-ea"/>
                          <a:ea typeface="+mn-ea"/>
                        </a:rPr>
                        <a:t>Mann-Whitney U test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재구매 여부에 따른 그룹 별 구분</a:t>
                      </a:r>
                    </a:p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두 집단에 영향을 미치는 변수들의 평균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빈도를 비교 </a:t>
                      </a:r>
                      <a:r>
                        <a:rPr lang="ko-KR" altLang="en-US" sz="1200" b="1">
                          <a:latin typeface="+mn-ea"/>
                          <a:ea typeface="+mn-ea"/>
                        </a:rPr>
                        <a:t>후 통계적 검정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7179">
                <a:tc vMerge="1">
                  <a:txBody>
                    <a:bodyPr/>
                    <a:lstStyle/>
                    <a:p>
                      <a:pPr marL="0" marR="0" lvl="0" indent="0" algn="ctr" defTabSz="91432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marL="61460" marR="61460" marT="61460" marB="614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en-US" altLang="ko-KR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rtl="0" fontAlgn="b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 DT, RF, GB)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여러 분석법을 사용하여 재구매에 영향을 미치는 설명변수 확인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rtl="0" fontAlgn="b" latinLnBrk="0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effectLst/>
                          <a:latin typeface="+mn-ea"/>
                          <a:ea typeface="+mn-ea"/>
                        </a:rPr>
                        <a:t>평가지표를 종합적으로 고려 해 가장 높은 모형 선정</a:t>
                      </a:r>
                      <a:endParaRPr lang="en-US" altLang="ko-KR" sz="1200" b="1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21340" marR="21340" marT="14227" marB="14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63838" y="211915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6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6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04. </a:t>
            </a:r>
            <a:r>
              <a:rPr lang="ko-KR" altLang="en-US" sz="2400" b="1" dirty="0">
                <a:latin typeface="+mj-ea"/>
                <a:ea typeface="+mj-ea"/>
              </a:rPr>
              <a:t>분석결과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C6585B-5C9D-4FFD-A05A-84BB7C4E6689}"/>
              </a:ext>
            </a:extLst>
          </p:cNvPr>
          <p:cNvSpPr txBox="1"/>
          <p:nvPr/>
        </p:nvSpPr>
        <p:spPr>
          <a:xfrm>
            <a:off x="241458" y="790332"/>
            <a:ext cx="866239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>
                <a:latin typeface="+mj-ea"/>
                <a:ea typeface="+mj-ea"/>
              </a:rPr>
              <a:t>신규고객의 지속적인 이탈로 인해 재구매 고객에 대한 의존이 심해짐에 따라</a:t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ko-KR" altLang="en-US" sz="1600" b="1" dirty="0">
                <a:solidFill>
                  <a:srgbClr val="0000FF"/>
                </a:solidFill>
                <a:latin typeface="+mj-ea"/>
                <a:ea typeface="+mj-ea"/>
              </a:rPr>
              <a:t>신규고객의 유입과 지속적인 구매를 위한 방안 필요</a:t>
            </a:r>
            <a:endParaRPr lang="en-US" altLang="ko-KR" sz="1600" b="1" i="0" dirty="0">
              <a:solidFill>
                <a:srgbClr val="0000F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C13C0-7E61-4192-8A6B-1284585F2B3C}"/>
              </a:ext>
            </a:extLst>
          </p:cNvPr>
          <p:cNvSpPr txBox="1"/>
          <p:nvPr/>
        </p:nvSpPr>
        <p:spPr>
          <a:xfrm>
            <a:off x="227626" y="3706558"/>
            <a:ext cx="866239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>
                <a:latin typeface="+mj-ea"/>
                <a:ea typeface="+mj-ea"/>
              </a:rPr>
              <a:t>물품별 </a:t>
            </a:r>
            <a:r>
              <a:rPr lang="ko-KR" altLang="en-US" sz="1600" b="1" dirty="0" err="1">
                <a:latin typeface="+mj-ea"/>
                <a:ea typeface="+mj-ea"/>
              </a:rPr>
              <a:t>구매시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latin typeface="+mj-ea"/>
                <a:ea typeface="+mj-ea"/>
              </a:rPr>
              <a:t>월령의</a:t>
            </a:r>
            <a:r>
              <a:rPr lang="ko-KR" altLang="en-US" sz="1600" b="1" dirty="0">
                <a:latin typeface="+mj-ea"/>
                <a:ea typeface="+mj-ea"/>
              </a:rPr>
              <a:t> 차이가 나타남과 동시에 특정 시기에 소비가 집중되는 경향을 보임에 따라 </a:t>
            </a:r>
            <a:r>
              <a:rPr lang="ko-KR" altLang="en-US" sz="1600" b="1" dirty="0" err="1">
                <a:solidFill>
                  <a:srgbClr val="0000FF"/>
                </a:solidFill>
                <a:latin typeface="+mj-ea"/>
                <a:ea typeface="+mj-ea"/>
              </a:rPr>
              <a:t>월령을</a:t>
            </a:r>
            <a:r>
              <a:rPr lang="ko-KR" altLang="en-US" sz="1600" b="1" dirty="0">
                <a:solidFill>
                  <a:srgbClr val="0000FF"/>
                </a:solidFill>
                <a:latin typeface="+mj-ea"/>
                <a:ea typeface="+mj-ea"/>
              </a:rPr>
              <a:t> 고려한 물품별 판매 방안 필요</a:t>
            </a:r>
            <a:endParaRPr lang="en-US" altLang="ko-KR" sz="16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3566" y="208072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7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41043" y="1449909"/>
            <a:ext cx="3593437" cy="2199776"/>
            <a:chOff x="662949" y="1434501"/>
            <a:chExt cx="3593437" cy="219977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2982B3B-3A34-4529-8510-7BFFB5FF3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9" b="10151"/>
            <a:stretch/>
          </p:blipFill>
          <p:spPr>
            <a:xfrm>
              <a:off x="662949" y="1657147"/>
              <a:ext cx="3428514" cy="176737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234409" y="3388056"/>
              <a:ext cx="10219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20` 4</a:t>
              </a:r>
              <a:r>
                <a:rPr lang="ko-KR" altLang="en-US" sz="1000"/>
                <a:t>월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55406" y="3388056"/>
              <a:ext cx="10219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19` 11</a:t>
              </a:r>
              <a:r>
                <a:rPr lang="ko-KR" altLang="en-US" sz="1000"/>
                <a:t>월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25708" y="3388056"/>
              <a:ext cx="10219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19` 6</a:t>
              </a:r>
              <a:r>
                <a:rPr lang="ko-KR" altLang="en-US" sz="1000"/>
                <a:t>월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06681" y="3388056"/>
              <a:ext cx="6697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19` 1</a:t>
              </a:r>
              <a:r>
                <a:rPr lang="ko-KR" altLang="en-US" sz="1000"/>
                <a:t>월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6853" y="1434501"/>
              <a:ext cx="3132000" cy="246221"/>
            </a:xfrm>
            <a:prstGeom prst="rect">
              <a:avLst/>
            </a:prstGeom>
            <a:solidFill>
              <a:srgbClr val="405E2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신규 고객 주문 수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984237" y="1449909"/>
            <a:ext cx="3519199" cy="2175744"/>
            <a:chOff x="5150223" y="1458533"/>
            <a:chExt cx="3519199" cy="217574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013A848-F1A5-46FA-B37A-19242554B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" b="10151"/>
            <a:stretch/>
          </p:blipFill>
          <p:spPr>
            <a:xfrm>
              <a:off x="5150223" y="1550894"/>
              <a:ext cx="3355686" cy="187362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647445" y="3388056"/>
              <a:ext cx="10219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20` 4</a:t>
              </a:r>
              <a:r>
                <a:rPr lang="ko-KR" altLang="en-US" sz="1000"/>
                <a:t>월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68442" y="3388056"/>
              <a:ext cx="10219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19` 11</a:t>
              </a:r>
              <a:r>
                <a:rPr lang="ko-KR" altLang="en-US" sz="1000"/>
                <a:t>월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38744" y="3388056"/>
              <a:ext cx="10219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19` 6</a:t>
              </a:r>
              <a:r>
                <a:rPr lang="ko-KR" altLang="en-US" sz="1000"/>
                <a:t>월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19717" y="3388056"/>
              <a:ext cx="6697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19` 1</a:t>
              </a:r>
              <a:r>
                <a:rPr lang="ko-KR" altLang="en-US" sz="1000"/>
                <a:t>월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40724" y="1458533"/>
              <a:ext cx="3139200" cy="246221"/>
            </a:xfrm>
            <a:prstGeom prst="rect">
              <a:avLst/>
            </a:prstGeom>
            <a:solidFill>
              <a:srgbClr val="405E2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전체 주문 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재구매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고객 비율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69127" y="4379198"/>
            <a:ext cx="4124536" cy="2447650"/>
            <a:chOff x="269127" y="4379198"/>
            <a:chExt cx="4124536" cy="244765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B470FD3-5925-4C83-AF32-A4ED26F5E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49" b="10032"/>
            <a:stretch/>
          </p:blipFill>
          <p:spPr>
            <a:xfrm>
              <a:off x="269127" y="4616824"/>
              <a:ext cx="4124536" cy="195901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023354" y="4379198"/>
              <a:ext cx="3283200" cy="246221"/>
            </a:xfrm>
            <a:prstGeom prst="rect">
              <a:avLst/>
            </a:prstGeom>
            <a:solidFill>
              <a:srgbClr val="405E2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err="1">
                  <a:solidFill>
                    <a:schemeClr val="bg1"/>
                  </a:solidFill>
                </a:rPr>
                <a:t>물품대분류별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구매월령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09426" y="6580627"/>
              <a:ext cx="5150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0</a:t>
              </a:r>
              <a:r>
                <a:rPr lang="ko-KR" altLang="en-US" sz="1000"/>
                <a:t>개월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479108" y="6580627"/>
              <a:ext cx="5938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20</a:t>
              </a:r>
              <a:r>
                <a:rPr lang="ko-KR" altLang="en-US" sz="1000"/>
                <a:t>개월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27605" y="6580627"/>
              <a:ext cx="609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40</a:t>
              </a:r>
              <a:r>
                <a:rPr lang="ko-KR" altLang="en-US" sz="1000"/>
                <a:t>개월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878057" y="4379198"/>
            <a:ext cx="3827045" cy="2454610"/>
            <a:chOff x="4889167" y="4372238"/>
            <a:chExt cx="3827045" cy="245461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28FAF4A-9EA3-42AA-9659-C06EA71E8D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35" b="10520"/>
            <a:stretch/>
          </p:blipFill>
          <p:spPr>
            <a:xfrm>
              <a:off x="4889167" y="4603602"/>
              <a:ext cx="3827045" cy="197849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149696" y="4372238"/>
              <a:ext cx="3474000" cy="246221"/>
            </a:xfrm>
            <a:prstGeom prst="rect">
              <a:avLst/>
            </a:prstGeom>
            <a:solidFill>
              <a:srgbClr val="405E2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>
                  <a:solidFill>
                    <a:schemeClr val="bg1"/>
                  </a:solidFill>
                </a:rPr>
                <a:t>월령에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따른 물품별 매출액 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>
                  <a:solidFill>
                    <a:schemeClr val="bg1"/>
                  </a:solidFill>
                </a:rPr>
                <a:t>억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49431" y="6580627"/>
              <a:ext cx="6329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0</a:t>
              </a:r>
              <a:r>
                <a:rPr lang="ko-KR" altLang="en-US" sz="1000"/>
                <a:t>개월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89061" y="6580627"/>
              <a:ext cx="7298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20</a:t>
              </a:r>
              <a:r>
                <a:rPr lang="ko-KR" altLang="en-US" sz="1000"/>
                <a:t>개월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19246" y="6580627"/>
              <a:ext cx="6329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10</a:t>
              </a:r>
              <a:r>
                <a:rPr lang="ko-KR" altLang="en-US" sz="1000"/>
                <a:t>개월</a:t>
              </a:r>
            </a:p>
          </p:txBody>
        </p:sp>
      </p:grpSp>
      <p:sp>
        <p:nvSpPr>
          <p:cNvPr id="49" name="화살표: 오른쪽 49">
            <a:extLst>
              <a:ext uri="{FF2B5EF4-FFF2-40B4-BE49-F238E27FC236}">
                <a16:creationId xmlns:a16="http://schemas.microsoft.com/office/drawing/2014/main" id="{F394224E-82BB-40CA-B1F9-FF7024FF635D}"/>
              </a:ext>
            </a:extLst>
          </p:cNvPr>
          <p:cNvSpPr/>
          <p:nvPr/>
        </p:nvSpPr>
        <p:spPr>
          <a:xfrm rot="1985588">
            <a:off x="3193966" y="2601582"/>
            <a:ext cx="867276" cy="370997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8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F394224E-82BB-40CA-B1F9-FF7024FF635D}"/>
              </a:ext>
            </a:extLst>
          </p:cNvPr>
          <p:cNvSpPr/>
          <p:nvPr/>
        </p:nvSpPr>
        <p:spPr>
          <a:xfrm rot="19765685">
            <a:off x="7308209" y="2071001"/>
            <a:ext cx="867276" cy="370997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8" dirty="0"/>
          </a:p>
        </p:txBody>
      </p:sp>
      <p:sp>
        <p:nvSpPr>
          <p:cNvPr id="51" name="사각형: 둥근 모서리 44">
            <a:extLst>
              <a:ext uri="{FF2B5EF4-FFF2-40B4-BE49-F238E27FC236}">
                <a16:creationId xmlns:a16="http://schemas.microsoft.com/office/drawing/2014/main" id="{0E68189F-18B4-4A84-B41C-6B1C6A6071D6}"/>
              </a:ext>
            </a:extLst>
          </p:cNvPr>
          <p:cNvSpPr/>
          <p:nvPr/>
        </p:nvSpPr>
        <p:spPr>
          <a:xfrm>
            <a:off x="1519636" y="4625419"/>
            <a:ext cx="1340105" cy="191455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8"/>
          </a:p>
        </p:txBody>
      </p:sp>
      <p:sp>
        <p:nvSpPr>
          <p:cNvPr id="52" name="사각형: 둥근 모서리 44">
            <a:extLst>
              <a:ext uri="{FF2B5EF4-FFF2-40B4-BE49-F238E27FC236}">
                <a16:creationId xmlns:a16="http://schemas.microsoft.com/office/drawing/2014/main" id="{0E68189F-18B4-4A84-B41C-6B1C6A6071D6}"/>
              </a:ext>
            </a:extLst>
          </p:cNvPr>
          <p:cNvSpPr/>
          <p:nvPr/>
        </p:nvSpPr>
        <p:spPr>
          <a:xfrm>
            <a:off x="5738321" y="4634384"/>
            <a:ext cx="1502759" cy="191455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58"/>
          </a:p>
        </p:txBody>
      </p:sp>
    </p:spTree>
    <p:extLst>
      <p:ext uri="{BB962C8B-B14F-4D97-AF65-F5344CB8AC3E}">
        <p14:creationId xmlns:p14="http://schemas.microsoft.com/office/powerpoint/2010/main" val="287229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04. </a:t>
            </a:r>
            <a:r>
              <a:rPr lang="ko-KR" altLang="en-US" sz="2400" b="1">
                <a:latin typeface="+mj-ea"/>
                <a:ea typeface="+mj-ea"/>
              </a:rPr>
              <a:t>분석결과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AFC011-49F8-44F1-A499-3541742FD1FE}"/>
              </a:ext>
            </a:extLst>
          </p:cNvPr>
          <p:cNvSpPr txBox="1"/>
          <p:nvPr/>
        </p:nvSpPr>
        <p:spPr>
          <a:xfrm>
            <a:off x="-140754" y="5264078"/>
            <a:ext cx="3366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(U</a:t>
            </a:r>
            <a:r>
              <a:rPr kumimoji="1"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통계량</a:t>
            </a:r>
            <a:r>
              <a:rPr lang="en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254352304.5, pvalue=0.0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0D010C-4B3B-4880-BBB4-C5C0723D84D0}"/>
              </a:ext>
            </a:extLst>
          </p:cNvPr>
          <p:cNvSpPr txBox="1"/>
          <p:nvPr/>
        </p:nvSpPr>
        <p:spPr>
          <a:xfrm>
            <a:off x="3225851" y="5270629"/>
            <a:ext cx="2692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(U</a:t>
            </a:r>
            <a:r>
              <a:rPr kumimoji="1"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통계량</a:t>
            </a:r>
            <a:r>
              <a:rPr lang="en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288884495.0, pvalue=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0.0)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45EF04-3B53-467E-BDCD-877C2CB0F692}"/>
              </a:ext>
            </a:extLst>
          </p:cNvPr>
          <p:cNvSpPr txBox="1"/>
          <p:nvPr/>
        </p:nvSpPr>
        <p:spPr>
          <a:xfrm>
            <a:off x="6199784" y="5264078"/>
            <a:ext cx="2692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(U</a:t>
            </a:r>
            <a:r>
              <a:rPr kumimoji="1" lang="ko-KR" altLang="en-US" sz="1200">
                <a:latin typeface="Malgun Gothic" panose="020B0503020000020004" pitchFamily="34" charset="-127"/>
                <a:ea typeface="Malgun Gothic" panose="020B0503020000020004" pitchFamily="34" charset="-127"/>
              </a:rPr>
              <a:t>통계량</a:t>
            </a:r>
            <a:r>
              <a:rPr lang="en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269456188.0, pvalue=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0.0)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CC599-063A-4814-A37D-D47421E70959}"/>
              </a:ext>
            </a:extLst>
          </p:cNvPr>
          <p:cNvSpPr txBox="1"/>
          <p:nvPr/>
        </p:nvSpPr>
        <p:spPr>
          <a:xfrm>
            <a:off x="241458" y="790332"/>
            <a:ext cx="866239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dirty="0">
                <a:latin typeface="+mj-ea"/>
                <a:ea typeface="+mj-ea"/>
              </a:rPr>
              <a:t>재구매 여부에 따라 배송시간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평균할인금액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 err="1">
                <a:latin typeface="+mj-ea"/>
                <a:ea typeface="+mj-ea"/>
              </a:rPr>
              <a:t>체험팩</a:t>
            </a:r>
            <a:r>
              <a:rPr lang="ko-KR" altLang="en-US" sz="1600" b="1" dirty="0">
                <a:latin typeface="+mj-ea"/>
                <a:ea typeface="+mj-ea"/>
              </a:rPr>
              <a:t> 수령횟수의 </a:t>
            </a:r>
            <a:r>
              <a:rPr lang="ko-KR" altLang="en-US" sz="1600" b="1">
                <a:latin typeface="+mj-ea"/>
                <a:ea typeface="+mj-ea"/>
              </a:rPr>
              <a:t>차이가 나타므로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>
                <a:latin typeface="+mj-ea"/>
                <a:ea typeface="+mj-ea"/>
              </a:rPr>
              <a:t>재구매횟수를 높이기 위한 </a:t>
            </a:r>
            <a:r>
              <a:rPr lang="ko-KR" altLang="en-US" sz="1600" b="1">
                <a:solidFill>
                  <a:srgbClr val="0000FF"/>
                </a:solidFill>
                <a:latin typeface="+mj-ea"/>
                <a:ea typeface="+mj-ea"/>
              </a:rPr>
              <a:t>배송 </a:t>
            </a:r>
            <a:r>
              <a:rPr lang="ko-KR" altLang="en-US" sz="1600" b="1" dirty="0">
                <a:solidFill>
                  <a:srgbClr val="0000FF"/>
                </a:solidFill>
                <a:latin typeface="+mj-ea"/>
                <a:ea typeface="+mj-ea"/>
              </a:rPr>
              <a:t>서비스</a:t>
            </a:r>
            <a:r>
              <a:rPr lang="en-US" altLang="ko-KR" sz="1600" b="1" dirty="0">
                <a:solidFill>
                  <a:srgbClr val="0000FF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>
                <a:solidFill>
                  <a:srgbClr val="0000FF"/>
                </a:solidFill>
                <a:latin typeface="+mj-ea"/>
                <a:ea typeface="+mj-ea"/>
              </a:rPr>
              <a:t> 할인</a:t>
            </a:r>
            <a:r>
              <a:rPr lang="en-US" altLang="ko-KR" sz="1600" b="1" dirty="0">
                <a:solidFill>
                  <a:srgbClr val="0000FF"/>
                </a:solidFill>
                <a:latin typeface="+mj-ea"/>
                <a:ea typeface="+mj-ea"/>
              </a:rPr>
              <a:t>, </a:t>
            </a:r>
            <a:r>
              <a:rPr lang="ko-KR" altLang="en-US" sz="1600" b="1">
                <a:solidFill>
                  <a:srgbClr val="0000FF"/>
                </a:solidFill>
                <a:latin typeface="+mj-ea"/>
                <a:ea typeface="+mj-ea"/>
              </a:rPr>
              <a:t>체험팩 강화 방안 </a:t>
            </a:r>
            <a:r>
              <a:rPr lang="ko-KR" altLang="en-US" sz="1600" b="1" dirty="0">
                <a:solidFill>
                  <a:srgbClr val="0000FF"/>
                </a:solidFill>
                <a:latin typeface="+mj-ea"/>
                <a:ea typeface="+mj-ea"/>
              </a:rPr>
              <a:t>필요</a:t>
            </a:r>
            <a:endParaRPr lang="en-US" altLang="ko-KR" sz="1600" b="1" i="0" dirty="0">
              <a:solidFill>
                <a:srgbClr val="0000F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62162" y="206662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8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50557" y="2097978"/>
            <a:ext cx="2954634" cy="3027086"/>
            <a:chOff x="3032627" y="2122580"/>
            <a:chExt cx="2954634" cy="302708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42AC0F5-F1E6-480A-9175-C57FB89E4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0529" y="2122580"/>
              <a:ext cx="2856732" cy="30270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FA8DAE-8557-48FF-8379-D6103092B7B7}"/>
                </a:ext>
              </a:extLst>
            </p:cNvPr>
            <p:cNvSpPr txBox="1"/>
            <p:nvPr/>
          </p:nvSpPr>
          <p:spPr>
            <a:xfrm>
              <a:off x="3783330" y="2142674"/>
              <a:ext cx="17421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평균할인금액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20EA98-22AB-4562-8453-116404F9A437}"/>
                </a:ext>
              </a:extLst>
            </p:cNvPr>
            <p:cNvSpPr txBox="1"/>
            <p:nvPr/>
          </p:nvSpPr>
          <p:spPr>
            <a:xfrm>
              <a:off x="3032627" y="2880963"/>
              <a:ext cx="2861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1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880EBD-4D70-476F-8ACC-B9EAD34A5BFB}"/>
                </a:ext>
              </a:extLst>
            </p:cNvPr>
            <p:cNvSpPr txBox="1"/>
            <p:nvPr/>
          </p:nvSpPr>
          <p:spPr>
            <a:xfrm>
              <a:off x="3032627" y="4114017"/>
              <a:ext cx="2861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0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B34D0D-676A-49D7-94F0-41F64C618A4D}"/>
                </a:ext>
              </a:extLst>
            </p:cNvPr>
            <p:cNvSpPr txBox="1"/>
            <p:nvPr/>
          </p:nvSpPr>
          <p:spPr>
            <a:xfrm>
              <a:off x="3324104" y="4846950"/>
              <a:ext cx="266063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0     2    4    6     8    10   12   14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AB9EC0-D860-4FB9-A201-A6A17E04E641}"/>
                </a:ext>
              </a:extLst>
            </p:cNvPr>
            <p:cNvSpPr txBox="1"/>
            <p:nvPr/>
          </p:nvSpPr>
          <p:spPr>
            <a:xfrm>
              <a:off x="3330168" y="2156904"/>
              <a:ext cx="2527200" cy="3077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평균할인금액 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400" b="1">
                  <a:solidFill>
                    <a:schemeClr val="bg1"/>
                  </a:solidFill>
                  <a:latin typeface="+mj-ea"/>
                  <a:ea typeface="+mj-ea"/>
                </a:rPr>
                <a:t>만</a:t>
              </a:r>
              <a:r>
                <a: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endParaRPr lang="ko-KR" altLang="en-US" sz="1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023121" y="2044188"/>
            <a:ext cx="2973933" cy="3092609"/>
            <a:chOff x="6005191" y="2080048"/>
            <a:chExt cx="2973933" cy="309260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90AE28F-0521-4828-B304-201DB5D71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0671" y="2080048"/>
              <a:ext cx="2830523" cy="309260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90F2D1-58D4-427B-9EEB-7400E19AE139}"/>
                </a:ext>
              </a:extLst>
            </p:cNvPr>
            <p:cNvSpPr txBox="1"/>
            <p:nvPr/>
          </p:nvSpPr>
          <p:spPr>
            <a:xfrm>
              <a:off x="6541824" y="2141184"/>
              <a:ext cx="21272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/>
                <a:t>체험팩수령횟수</a:t>
              </a:r>
              <a:endParaRPr lang="ko-KR" alt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3A4973-7F14-427C-AE5A-E01B31260CC6}"/>
                </a:ext>
              </a:extLst>
            </p:cNvPr>
            <p:cNvSpPr txBox="1"/>
            <p:nvPr/>
          </p:nvSpPr>
          <p:spPr>
            <a:xfrm>
              <a:off x="6005191" y="2880963"/>
              <a:ext cx="2861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1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3F50FC-46AF-4883-B135-744CD1A4739B}"/>
                </a:ext>
              </a:extLst>
            </p:cNvPr>
            <p:cNvSpPr txBox="1"/>
            <p:nvPr/>
          </p:nvSpPr>
          <p:spPr>
            <a:xfrm>
              <a:off x="6005191" y="4114017"/>
              <a:ext cx="2861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0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A631A9-E2F6-47A0-927C-56BAA97E35FB}"/>
                </a:ext>
              </a:extLst>
            </p:cNvPr>
            <p:cNvSpPr txBox="1"/>
            <p:nvPr/>
          </p:nvSpPr>
          <p:spPr>
            <a:xfrm>
              <a:off x="6318486" y="4846950"/>
              <a:ext cx="266063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0     2    4    6     8    10   12   14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04537A-D951-4C2B-8E7E-8584BD5BE258}"/>
                </a:ext>
              </a:extLst>
            </p:cNvPr>
            <p:cNvSpPr txBox="1"/>
            <p:nvPr/>
          </p:nvSpPr>
          <p:spPr>
            <a:xfrm>
              <a:off x="6300259" y="2168499"/>
              <a:ext cx="2548800" cy="3077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bg1"/>
                  </a:solidFill>
                  <a:latin typeface="+mj-ea"/>
                  <a:ea typeface="+mj-ea"/>
                </a:rPr>
                <a:t>체험팩</a:t>
              </a:r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 수령횟수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5967" y="2080048"/>
            <a:ext cx="2939083" cy="3053296"/>
            <a:chOff x="48037" y="2109475"/>
            <a:chExt cx="2939083" cy="305329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3535E04-4017-40E2-97DA-7A00D8DE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06" y="2109475"/>
              <a:ext cx="2804314" cy="3053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EFF92D4-84E8-4D89-9FC5-2C4B88CBDBE9}"/>
                </a:ext>
              </a:extLst>
            </p:cNvPr>
            <p:cNvSpPr txBox="1"/>
            <p:nvPr/>
          </p:nvSpPr>
          <p:spPr>
            <a:xfrm>
              <a:off x="48037" y="2880963"/>
              <a:ext cx="2861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1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F11F52-84E2-46D1-8BCA-3BCD9FB4DA80}"/>
                </a:ext>
              </a:extLst>
            </p:cNvPr>
            <p:cNvSpPr txBox="1"/>
            <p:nvPr/>
          </p:nvSpPr>
          <p:spPr>
            <a:xfrm>
              <a:off x="48037" y="4114017"/>
              <a:ext cx="28610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j-ea"/>
                  <a:ea typeface="+mj-ea"/>
                </a:rPr>
                <a:t>0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77ABE6-3B8D-4271-A197-B25F28CC071A}"/>
                </a:ext>
              </a:extLst>
            </p:cNvPr>
            <p:cNvSpPr txBox="1"/>
            <p:nvPr/>
          </p:nvSpPr>
          <p:spPr>
            <a:xfrm>
              <a:off x="312931" y="4846950"/>
              <a:ext cx="26558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2.0        2.5            3.0            3.5         4.0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55CA45-675B-42F1-A206-F6FA19DCE682}"/>
                </a:ext>
              </a:extLst>
            </p:cNvPr>
            <p:cNvSpPr txBox="1"/>
            <p:nvPr/>
          </p:nvSpPr>
          <p:spPr>
            <a:xfrm>
              <a:off x="332189" y="2161142"/>
              <a:ext cx="2538000" cy="3077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rPr>
                <a:t>배송시간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08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ED645-4647-4239-B6B5-82C39C423943}"/>
              </a:ext>
            </a:extLst>
          </p:cNvPr>
          <p:cNvSpPr txBox="1"/>
          <p:nvPr/>
        </p:nvSpPr>
        <p:spPr>
          <a:xfrm>
            <a:off x="127379" y="179259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04. </a:t>
            </a:r>
            <a:r>
              <a:rPr lang="ko-KR" altLang="en-US" sz="2400" b="1" dirty="0">
                <a:latin typeface="+mj-ea"/>
                <a:ea typeface="+mj-ea"/>
              </a:rPr>
              <a:t>분석결과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F5A48-D082-4EC0-8D15-A1DC2A82638F}"/>
              </a:ext>
            </a:extLst>
          </p:cNvPr>
          <p:cNvSpPr txBox="1"/>
          <p:nvPr/>
        </p:nvSpPr>
        <p:spPr>
          <a:xfrm>
            <a:off x="6100478" y="259491"/>
            <a:ext cx="2604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atin typeface="+mj-ea"/>
                <a:ea typeface="+mj-ea"/>
              </a:rPr>
              <a:t>Data Analysis for baby goods mall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9BA579-1429-46B3-8869-69A1D06F237D}"/>
              </a:ext>
            </a:extLst>
          </p:cNvPr>
          <p:cNvCxnSpPr>
            <a:cxnSpLocks/>
          </p:cNvCxnSpPr>
          <p:nvPr/>
        </p:nvCxnSpPr>
        <p:spPr>
          <a:xfrm>
            <a:off x="0" y="659853"/>
            <a:ext cx="914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8CC599-063A-4814-A37D-D47421E70959}"/>
              </a:ext>
            </a:extLst>
          </p:cNvPr>
          <p:cNvSpPr txBox="1"/>
          <p:nvPr/>
        </p:nvSpPr>
        <p:spPr>
          <a:xfrm>
            <a:off x="241458" y="790332"/>
            <a:ext cx="866239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ko-KR" altLang="en-US" sz="1600" b="1" dirty="0">
                <a:latin typeface="+mj-ea"/>
                <a:ea typeface="+mj-ea"/>
                <a:sym typeface="Wingdings" panose="05000000000000000000" pitchFamily="2" charset="2"/>
              </a:rPr>
              <a:t>고객의 구매 물품에 대한 수요 변동이 큰 경우</a:t>
            </a:r>
            <a:r>
              <a:rPr lang="en-US" altLang="ko-KR" sz="1600" b="1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sz="1600" b="1">
                <a:latin typeface="+mj-ea"/>
                <a:sym typeface="Wingdings" panose="05000000000000000000" pitchFamily="2" charset="2"/>
              </a:rPr>
              <a:t>믈품 부족 현상 발생으로 배송이 지연됨에</a:t>
            </a:r>
            <a:endParaRPr lang="en-US" altLang="ko-KR" sz="1600" b="1" dirty="0">
              <a:latin typeface="+mj-ea"/>
              <a:sym typeface="Wingdings" panose="05000000000000000000" pitchFamily="2" charset="2"/>
            </a:endParaRPr>
          </a:p>
          <a:p>
            <a:r>
              <a:rPr lang="ko-KR" altLang="en-US" sz="1600" b="1" dirty="0">
                <a:latin typeface="+mj-ea"/>
                <a:sym typeface="Wingdings" panose="05000000000000000000" pitchFamily="2" charset="2"/>
              </a:rPr>
              <a:t>     따라 </a:t>
            </a:r>
            <a:r>
              <a:rPr lang="ko-KR" altLang="en-US" sz="1600" b="1" dirty="0">
                <a:solidFill>
                  <a:srgbClr val="0000FF"/>
                </a:solidFill>
                <a:latin typeface="+mj-ea"/>
                <a:sym typeface="Wingdings" panose="05000000000000000000" pitchFamily="2" charset="2"/>
              </a:rPr>
              <a:t>수요 예측을 통한 배송 서비스 안정화 필요</a:t>
            </a:r>
            <a:endParaRPr lang="en-US" altLang="ko-KR" sz="1600" b="1" dirty="0">
              <a:solidFill>
                <a:srgbClr val="0000FF"/>
              </a:solidFill>
              <a:latin typeface="+mj-ea"/>
              <a:sym typeface="Wingdings" panose="05000000000000000000" pitchFamily="2" charset="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CFC02-3658-48AD-89E9-BFBF4EDFD244}"/>
              </a:ext>
            </a:extLst>
          </p:cNvPr>
          <p:cNvSpPr txBox="1"/>
          <p:nvPr/>
        </p:nvSpPr>
        <p:spPr>
          <a:xfrm>
            <a:off x="241458" y="3821153"/>
            <a:ext cx="8662396" cy="64889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구매가 많은 품목에서 수요량과 배송 지연건수의 분산이 높게 나타남 </a:t>
            </a:r>
            <a:r>
              <a:rPr lang="en-US" altLang="ko-KR" sz="1600" b="1" dirty="0">
                <a:latin typeface="맑은 고딕" panose="020B0503020000020004" pitchFamily="50" charset="-127"/>
              </a:rPr>
              <a:t>(</a:t>
            </a:r>
            <a:r>
              <a:rPr lang="en-US" altLang="ko-KR" sz="1600" b="1" dirty="0" err="1">
                <a:latin typeface="맑은 고딕" panose="020B0503020000020004" pitchFamily="50" charset="-127"/>
              </a:rPr>
              <a:t>bartlett</a:t>
            </a:r>
            <a:r>
              <a:rPr lang="en-US" altLang="ko-KR" sz="1600" b="1" dirty="0">
                <a:latin typeface="맑은 고딕" panose="020B0503020000020004" pitchFamily="50" charset="-127"/>
              </a:rPr>
              <a:t> : p-value=0.03)</a:t>
            </a:r>
            <a:endParaRPr lang="en-US" altLang="ko-KR" sz="16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spcAft>
                <a:spcPts val="500"/>
              </a:spcAft>
              <a:buFont typeface="Wingdings" panose="05000000000000000000" pitchFamily="2" charset="2"/>
              <a:buChar char="n"/>
            </a:pPr>
            <a:r>
              <a:rPr lang="ko-KR" altLang="en-US" sz="16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안정적인 배송 서비스 제공을 위해 </a:t>
            </a:r>
            <a:r>
              <a:rPr lang="ko-KR" altLang="en-US" sz="1600" b="1" spc="-1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변동 폭이 큰 품목에 대해 </a:t>
            </a:r>
            <a:r>
              <a:rPr lang="ko-KR" altLang="en-US" sz="1600" b="1" spc="-150" dirty="0">
                <a:solidFill>
                  <a:srgbClr val="0000FF"/>
                </a:solidFill>
                <a:latin typeface="맑은 고딕" panose="020B0503020000020004" pitchFamily="50" charset="-127"/>
              </a:rPr>
              <a:t>정확한 수요 예측 모델 개발 필요</a:t>
            </a:r>
            <a:endParaRPr lang="en-US" altLang="ko-KR" sz="1600" b="1" dirty="0">
              <a:solidFill>
                <a:srgbClr val="0000FF"/>
              </a:solidFill>
              <a:latin typeface="+mj-ea"/>
              <a:sym typeface="Wingdings" panose="05000000000000000000" pitchFamily="2" charset="2"/>
            </a:endParaRPr>
          </a:p>
        </p:txBody>
      </p:sp>
      <p:graphicFrame>
        <p:nvGraphicFramePr>
          <p:cNvPr id="47" name="표 11">
            <a:extLst>
              <a:ext uri="{FF2B5EF4-FFF2-40B4-BE49-F238E27FC236}">
                <a16:creationId xmlns:a16="http://schemas.microsoft.com/office/drawing/2014/main" id="{73B13A4A-9E9B-416E-8167-72CEB2FE2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50300"/>
              </p:ext>
            </p:extLst>
          </p:nvPr>
        </p:nvGraphicFramePr>
        <p:xfrm>
          <a:off x="5964030" y="4947261"/>
          <a:ext cx="3005976" cy="154617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56057">
                  <a:extLst>
                    <a:ext uri="{9D8B030D-6E8A-4147-A177-3AD203B41FA5}">
                      <a16:colId xmlns:a16="http://schemas.microsoft.com/office/drawing/2014/main" val="1515585215"/>
                    </a:ext>
                  </a:extLst>
                </a:gridCol>
                <a:gridCol w="1180077">
                  <a:extLst>
                    <a:ext uri="{9D8B030D-6E8A-4147-A177-3AD203B41FA5}">
                      <a16:colId xmlns:a16="http://schemas.microsoft.com/office/drawing/2014/main" val="3199662242"/>
                    </a:ext>
                  </a:extLst>
                </a:gridCol>
                <a:gridCol w="1069842">
                  <a:extLst>
                    <a:ext uri="{9D8B030D-6E8A-4147-A177-3AD203B41FA5}">
                      <a16:colId xmlns:a16="http://schemas.microsoft.com/office/drawing/2014/main" val="1438593144"/>
                    </a:ext>
                  </a:extLst>
                </a:gridCol>
              </a:tblGrid>
              <a:tr h="51539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수요량 분산</a:t>
                      </a: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배송지연건수</a:t>
                      </a:r>
                      <a:endParaRPr lang="en-US" altLang="ko-KR" sz="1200" b="1" spc="-1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pc="-1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분산</a:t>
                      </a: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702299"/>
                  </a:ext>
                </a:extLst>
              </a:tr>
              <a:tr h="51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5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</a:t>
                      </a:r>
                      <a:br>
                        <a:rPr lang="en-US" altLang="ko-KR" sz="1200" b="1" spc="-15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200" b="1" spc="-15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많은</a:t>
                      </a:r>
                      <a:r>
                        <a:rPr lang="en-US" altLang="ko-KR" sz="1200" b="1" spc="-15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spc="-15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50124832.82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1346108.98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334713"/>
                  </a:ext>
                </a:extLst>
              </a:tr>
              <a:tr h="515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pc="-15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endParaRPr lang="en-US" altLang="ko-KR" sz="1200" b="1" spc="-1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spc="-15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적은품목</a:t>
                      </a:r>
                      <a:endParaRPr lang="ko-KR" altLang="en-US" sz="1200" b="1" spc="-1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7335792.98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185436.12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746706"/>
                  </a:ext>
                </a:extLst>
              </a:tr>
            </a:tbl>
          </a:graphicData>
        </a:graphic>
      </p:graphicFrame>
      <p:sp>
        <p:nvSpPr>
          <p:cNvPr id="50" name="타원 49">
            <a:extLst>
              <a:ext uri="{FF2B5EF4-FFF2-40B4-BE49-F238E27FC236}">
                <a16:creationId xmlns:a16="http://schemas.microsoft.com/office/drawing/2014/main" id="{D34E1003-85B0-482E-AE30-BF20418E77C2}"/>
              </a:ext>
            </a:extLst>
          </p:cNvPr>
          <p:cNvSpPr/>
          <p:nvPr/>
        </p:nvSpPr>
        <p:spPr>
          <a:xfrm>
            <a:off x="8669422" y="204926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6964804" y="204907"/>
            <a:ext cx="2057400" cy="365125"/>
          </a:xfrm>
        </p:spPr>
        <p:txBody>
          <a:bodyPr/>
          <a:lstStyle/>
          <a:p>
            <a:fld id="{2A4FF6FC-E220-4807-9546-F543E15E80C8}" type="slidenum">
              <a:rPr lang="ko-KR" altLang="en-US" sz="2200" smtClean="0">
                <a:solidFill>
                  <a:schemeClr val="bg1"/>
                </a:solidFill>
              </a:rPr>
              <a:t>9</a:t>
            </a:fld>
            <a:endParaRPr lang="ko-KR" altLang="en-US" sz="2200" dirty="0">
              <a:solidFill>
                <a:schemeClr val="bg1"/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05E7641-E1EC-44B7-A774-29DB07DB8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28937"/>
              </p:ext>
            </p:extLst>
          </p:nvPr>
        </p:nvGraphicFramePr>
        <p:xfrm>
          <a:off x="6702655" y="1944198"/>
          <a:ext cx="2195886" cy="147820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97812">
                  <a:extLst>
                    <a:ext uri="{9D8B030D-6E8A-4147-A177-3AD203B41FA5}">
                      <a16:colId xmlns:a16="http://schemas.microsoft.com/office/drawing/2014/main" val="1232926704"/>
                    </a:ext>
                  </a:extLst>
                </a:gridCol>
                <a:gridCol w="1198074">
                  <a:extLst>
                    <a:ext uri="{9D8B030D-6E8A-4147-A177-3AD203B41FA5}">
                      <a16:colId xmlns:a16="http://schemas.microsoft.com/office/drawing/2014/main" val="2366903933"/>
                    </a:ext>
                  </a:extLst>
                </a:gridCol>
              </a:tblGrid>
              <a:tr h="56802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평균배송시간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분산</a:t>
                      </a: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395566"/>
                  </a:ext>
                </a:extLst>
              </a:tr>
              <a:tr h="405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20’ 5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이전</a:t>
                      </a: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0.0016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225885"/>
                  </a:ext>
                </a:extLst>
              </a:tr>
              <a:tr h="405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20’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이후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E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0.0053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331" marR="89331" marT="44665" marB="446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5E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158645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3443920" y="1600029"/>
            <a:ext cx="3129752" cy="2061014"/>
            <a:chOff x="3502976" y="1600029"/>
            <a:chExt cx="3129752" cy="206101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BFAD173-2E95-43EE-972A-684471CCBBC2}"/>
                </a:ext>
              </a:extLst>
            </p:cNvPr>
            <p:cNvGrpSpPr/>
            <p:nvPr/>
          </p:nvGrpSpPr>
          <p:grpSpPr>
            <a:xfrm>
              <a:off x="3502976" y="1600029"/>
              <a:ext cx="2984065" cy="1977700"/>
              <a:chOff x="6428403" y="1626668"/>
              <a:chExt cx="2984065" cy="1977700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88D5130-0855-4898-9474-B8FDCEC25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8403" y="1897157"/>
                <a:ext cx="2984065" cy="170721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B392EA-602F-4C0F-A9A0-C9210CE771C2}"/>
                  </a:ext>
                </a:extLst>
              </p:cNvPr>
              <p:cNvSpPr txBox="1"/>
              <p:nvPr/>
            </p:nvSpPr>
            <p:spPr>
              <a:xfrm>
                <a:off x="6513136" y="1626668"/>
                <a:ext cx="2899332" cy="30777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구매일에 따른 평균배송시간 추이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사각형: 둥근 모서리 44">
                <a:extLst>
                  <a:ext uri="{FF2B5EF4-FFF2-40B4-BE49-F238E27FC236}">
                    <a16:creationId xmlns:a16="http://schemas.microsoft.com/office/drawing/2014/main" id="{0E68189F-18B4-4A84-B41C-6B1C6A6071D6}"/>
                  </a:ext>
                </a:extLst>
              </p:cNvPr>
              <p:cNvSpPr/>
              <p:nvPr/>
            </p:nvSpPr>
            <p:spPr>
              <a:xfrm>
                <a:off x="7902344" y="1934446"/>
                <a:ext cx="1501159" cy="1479588"/>
              </a:xfrm>
              <a:prstGeom prst="round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58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B4455A-DB11-7C43-B89E-8F779E5528BE}"/>
                </a:ext>
              </a:extLst>
            </p:cNvPr>
            <p:cNvSpPr txBox="1"/>
            <p:nvPr/>
          </p:nvSpPr>
          <p:spPr>
            <a:xfrm>
              <a:off x="3648663" y="3414821"/>
              <a:ext cx="107252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n-ea"/>
                </a:rPr>
                <a:t>20`02</a:t>
              </a:r>
              <a:endParaRPr kumimoji="1" lang="ko-KR" altLang="en-US" sz="100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61ED4E-BB7B-DD44-93F6-AB607AD24CDC}"/>
                </a:ext>
              </a:extLst>
            </p:cNvPr>
            <p:cNvSpPr txBox="1"/>
            <p:nvPr/>
          </p:nvSpPr>
          <p:spPr>
            <a:xfrm>
              <a:off x="4785071" y="3414821"/>
              <a:ext cx="107252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>
                  <a:latin typeface="+mn-ea"/>
                </a:rPr>
                <a:t>20`05</a:t>
              </a:r>
              <a:endParaRPr kumimoji="1" lang="ko-KR" altLang="en-US" sz="1000" b="1" dirty="0"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60FC44-A619-3B43-B029-5C330AD2AFDD}"/>
                </a:ext>
              </a:extLst>
            </p:cNvPr>
            <p:cNvSpPr txBox="1"/>
            <p:nvPr/>
          </p:nvSpPr>
          <p:spPr>
            <a:xfrm>
              <a:off x="5955921" y="3414822"/>
              <a:ext cx="67680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n-ea"/>
                </a:rPr>
                <a:t>20`08</a:t>
              </a:r>
              <a:endParaRPr kumimoji="1" lang="ko-KR" altLang="en-US" sz="1000" dirty="0">
                <a:latin typeface="+mn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45309" y="1593753"/>
            <a:ext cx="3124803" cy="2062933"/>
            <a:chOff x="127379" y="1608993"/>
            <a:chExt cx="3124803" cy="2062933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4FDDFBD3-C00D-4FD8-A605-B3CC2A142483}"/>
                </a:ext>
              </a:extLst>
            </p:cNvPr>
            <p:cNvGrpSpPr/>
            <p:nvPr/>
          </p:nvGrpSpPr>
          <p:grpSpPr>
            <a:xfrm>
              <a:off x="127379" y="1608993"/>
              <a:ext cx="3124803" cy="1815525"/>
              <a:chOff x="2607792" y="2497620"/>
              <a:chExt cx="3280531" cy="209217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5DA4F29-96A8-4F26-BC93-C38450300FD8}"/>
                  </a:ext>
                </a:extLst>
              </p:cNvPr>
              <p:cNvSpPr txBox="1"/>
              <p:nvPr/>
            </p:nvSpPr>
            <p:spPr>
              <a:xfrm>
                <a:off x="2734991" y="2497620"/>
                <a:ext cx="3068881" cy="36613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전체 매출액 추이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B4F243C-1CCF-4A8A-9ED2-F7435DDAAD22}"/>
                  </a:ext>
                </a:extLst>
              </p:cNvPr>
              <p:cNvGrpSpPr/>
              <p:nvPr/>
            </p:nvGrpSpPr>
            <p:grpSpPr>
              <a:xfrm>
                <a:off x="2607792" y="2798996"/>
                <a:ext cx="3280531" cy="1790796"/>
                <a:chOff x="2407773" y="4182658"/>
                <a:chExt cx="3280531" cy="1790796"/>
              </a:xfrm>
            </p:grpSpPr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A3292217-D0FE-43A7-B7E6-BF3238D39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6563"/>
                <a:stretch/>
              </p:blipFill>
              <p:spPr>
                <a:xfrm>
                  <a:off x="2407773" y="4182658"/>
                  <a:ext cx="3280531" cy="1790796"/>
                </a:xfrm>
                <a:prstGeom prst="rect">
                  <a:avLst/>
                </a:prstGeom>
              </p:spPr>
            </p:pic>
            <p:sp>
              <p:nvSpPr>
                <p:cNvPr id="58" name="화살표: 오른쪽 49">
                  <a:extLst>
                    <a:ext uri="{FF2B5EF4-FFF2-40B4-BE49-F238E27FC236}">
                      <a16:creationId xmlns:a16="http://schemas.microsoft.com/office/drawing/2014/main" id="{F394224E-82BB-40CA-B1F9-FF7024FF635D}"/>
                    </a:ext>
                  </a:extLst>
                </p:cNvPr>
                <p:cNvSpPr/>
                <p:nvPr/>
              </p:nvSpPr>
              <p:spPr>
                <a:xfrm rot="1384766">
                  <a:off x="4576221" y="5142870"/>
                  <a:ext cx="910498" cy="441338"/>
                </a:xfrm>
                <a:prstGeom prst="rightArrow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58" dirty="0"/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9FA72A-278D-D748-97BA-18A8BF7633F1}"/>
                </a:ext>
              </a:extLst>
            </p:cNvPr>
            <p:cNvSpPr txBox="1"/>
            <p:nvPr/>
          </p:nvSpPr>
          <p:spPr>
            <a:xfrm>
              <a:off x="235714" y="3425705"/>
              <a:ext cx="6013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n-ea"/>
                </a:rPr>
                <a:t>19`01</a:t>
              </a:r>
              <a:endParaRPr kumimoji="1" lang="ko-KR" altLang="en-US" sz="1000" dirty="0">
                <a:latin typeface="+mn-ea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88BCBB-934E-D04D-BFDB-C277EC4437E7}"/>
                </a:ext>
              </a:extLst>
            </p:cNvPr>
            <p:cNvSpPr txBox="1"/>
            <p:nvPr/>
          </p:nvSpPr>
          <p:spPr>
            <a:xfrm>
              <a:off x="1279090" y="3425705"/>
              <a:ext cx="6013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n-ea"/>
                </a:rPr>
                <a:t>19`09</a:t>
              </a:r>
              <a:endParaRPr kumimoji="1" lang="ko-KR" altLang="en-US" sz="1000" dirty="0">
                <a:latin typeface="+mn-ea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377A203-97D9-F147-971D-7FB2FE9A3EDD}"/>
                </a:ext>
              </a:extLst>
            </p:cNvPr>
            <p:cNvSpPr txBox="1"/>
            <p:nvPr/>
          </p:nvSpPr>
          <p:spPr>
            <a:xfrm>
              <a:off x="2399607" y="3425705"/>
              <a:ext cx="60139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>
                  <a:latin typeface="+mn-ea"/>
                </a:rPr>
                <a:t>20`05</a:t>
              </a:r>
              <a:endParaRPr kumimoji="1" lang="ko-KR" altLang="en-US" sz="1000" b="1" dirty="0">
                <a:latin typeface="+mn-ea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13528" y="4648448"/>
            <a:ext cx="2914925" cy="2037221"/>
            <a:chOff x="313528" y="4648448"/>
            <a:chExt cx="2914925" cy="2037221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D079C3C-BDF9-4939-A2BC-FAD37334185A}"/>
                </a:ext>
              </a:extLst>
            </p:cNvPr>
            <p:cNvGrpSpPr/>
            <p:nvPr/>
          </p:nvGrpSpPr>
          <p:grpSpPr>
            <a:xfrm>
              <a:off x="313528" y="4648448"/>
              <a:ext cx="2861929" cy="1881035"/>
              <a:chOff x="3133398" y="4524567"/>
              <a:chExt cx="2985934" cy="1845154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01A760E1-168C-4973-A6A8-382969844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3398" y="4824522"/>
                <a:ext cx="2985934" cy="1545199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43DAD7B-F83B-415C-88FB-3F1D923C1187}"/>
                  </a:ext>
                </a:extLst>
              </p:cNvPr>
              <p:cNvSpPr txBox="1"/>
              <p:nvPr/>
            </p:nvSpPr>
            <p:spPr>
              <a:xfrm>
                <a:off x="3339413" y="4524567"/>
                <a:ext cx="2690559" cy="30777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주요 </a:t>
                </a:r>
                <a:r>
                  <a:rPr lang="ko-KR" altLang="en-US" sz="1400" b="1" spc="-150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물품대분류별</a:t>
                </a:r>
                <a:r>
                  <a:rPr lang="ko-KR" altLang="en-US" sz="14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판매량 추이</a:t>
                </a:r>
                <a:endParaRPr lang="en-US" altLang="ko-KR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863ABF4-574F-EE4A-89B1-1F8B48F2556F}"/>
                </a:ext>
              </a:extLst>
            </p:cNvPr>
            <p:cNvSpPr txBox="1"/>
            <p:nvPr/>
          </p:nvSpPr>
          <p:spPr>
            <a:xfrm>
              <a:off x="1441831" y="6439448"/>
              <a:ext cx="133897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>
                  <a:latin typeface="+mn-ea"/>
                </a:rPr>
                <a:t>19` 4</a:t>
              </a:r>
              <a:r>
                <a:rPr kumimoji="1" lang="ko-KR" altLang="en-US" sz="1000" b="1" dirty="0">
                  <a:latin typeface="+mn-ea"/>
                </a:rPr>
                <a:t>분기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B0F70E2-84DE-DB43-844C-A985A484D7B6}"/>
                </a:ext>
              </a:extLst>
            </p:cNvPr>
            <p:cNvSpPr txBox="1"/>
            <p:nvPr/>
          </p:nvSpPr>
          <p:spPr>
            <a:xfrm>
              <a:off x="2388768" y="6439448"/>
              <a:ext cx="83968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1000" dirty="0">
                  <a:latin typeface="+mn-ea"/>
                </a:rPr>
                <a:t>20` 3</a:t>
              </a:r>
              <a:r>
                <a:rPr kumimoji="1" lang="ko-KR" altLang="en-US" sz="1000" dirty="0">
                  <a:latin typeface="+mn-ea"/>
                </a:rPr>
                <a:t>분기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F3D8396-0459-5A4F-9ADC-1A1BAA221B58}"/>
                </a:ext>
              </a:extLst>
            </p:cNvPr>
            <p:cNvSpPr txBox="1"/>
            <p:nvPr/>
          </p:nvSpPr>
          <p:spPr>
            <a:xfrm>
              <a:off x="432706" y="6439448"/>
              <a:ext cx="104385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n-ea"/>
                </a:rPr>
                <a:t>19` 1</a:t>
              </a:r>
              <a:r>
                <a:rPr kumimoji="1" lang="ko-KR" altLang="en-US" sz="1000" dirty="0">
                  <a:latin typeface="+mn-ea"/>
                </a:rPr>
                <a:t>분기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130537" y="4654433"/>
            <a:ext cx="2808949" cy="2031236"/>
            <a:chOff x="3130537" y="4654433"/>
            <a:chExt cx="2808949" cy="2031236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74B9BC40-74F3-4F70-AABE-E594DE505157}"/>
                </a:ext>
              </a:extLst>
            </p:cNvPr>
            <p:cNvGrpSpPr/>
            <p:nvPr/>
          </p:nvGrpSpPr>
          <p:grpSpPr>
            <a:xfrm>
              <a:off x="3130537" y="4654433"/>
              <a:ext cx="2782542" cy="1876466"/>
              <a:chOff x="6191022" y="4530723"/>
              <a:chExt cx="2782542" cy="1876466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FADA0E7-B4C6-480E-9809-23816DCC730E}"/>
                  </a:ext>
                </a:extLst>
              </p:cNvPr>
              <p:cNvSpPr txBox="1"/>
              <p:nvPr/>
            </p:nvSpPr>
            <p:spPr>
              <a:xfrm>
                <a:off x="6370646" y="4530723"/>
                <a:ext cx="2525863" cy="307777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14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주요 </a:t>
                </a:r>
                <a:r>
                  <a:rPr lang="ko-KR" altLang="en-US" sz="1400" b="1" spc="-150" dirty="0" err="1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물품대분류별</a:t>
                </a:r>
                <a:r>
                  <a:rPr lang="ko-KR" altLang="en-US" sz="1400" b="1" spc="-15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배송지연건수</a:t>
                </a:r>
                <a:endParaRPr lang="en-US" altLang="ko-KR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2B54E5C2-7A57-46E0-B45C-2AEA4F813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1022" y="4823551"/>
                <a:ext cx="2782542" cy="1583638"/>
              </a:xfrm>
              <a:prstGeom prst="rect">
                <a:avLst/>
              </a:prstGeom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B3E192A-BBCD-3B47-AE15-3AF7051C9D65}"/>
                </a:ext>
              </a:extLst>
            </p:cNvPr>
            <p:cNvSpPr txBox="1"/>
            <p:nvPr/>
          </p:nvSpPr>
          <p:spPr>
            <a:xfrm>
              <a:off x="3236761" y="6439448"/>
              <a:ext cx="107378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latin typeface="+mn-ea"/>
                </a:rPr>
                <a:t>19` 1</a:t>
              </a:r>
              <a:r>
                <a:rPr kumimoji="1" lang="ko-KR" altLang="en-US" sz="1000" dirty="0">
                  <a:latin typeface="+mn-ea"/>
                </a:rPr>
                <a:t>분기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324CC4E-3C76-4645-BEE2-7661EBE8330F}"/>
                </a:ext>
              </a:extLst>
            </p:cNvPr>
            <p:cNvSpPr txBox="1"/>
            <p:nvPr/>
          </p:nvSpPr>
          <p:spPr>
            <a:xfrm>
              <a:off x="4254030" y="6439448"/>
              <a:ext cx="107378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>
                  <a:latin typeface="+mn-ea"/>
                </a:rPr>
                <a:t>19` 4</a:t>
              </a:r>
              <a:r>
                <a:rPr kumimoji="1" lang="ko-KR" altLang="en-US" sz="1000" b="1" dirty="0">
                  <a:latin typeface="+mn-ea"/>
                </a:rPr>
                <a:t>분기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AAB8D0F-EB18-D24F-90D8-EFBE6C713074}"/>
                </a:ext>
              </a:extLst>
            </p:cNvPr>
            <p:cNvSpPr txBox="1"/>
            <p:nvPr/>
          </p:nvSpPr>
          <p:spPr>
            <a:xfrm>
              <a:off x="5099801" y="6439448"/>
              <a:ext cx="83968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1000" dirty="0">
                  <a:latin typeface="+mn-ea"/>
                </a:rPr>
                <a:t>20` 3</a:t>
              </a:r>
              <a:r>
                <a:rPr kumimoji="1" lang="ko-KR" altLang="en-US" sz="1000" dirty="0">
                  <a:latin typeface="+mn-ea"/>
                </a:rPr>
                <a:t>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9174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1231</TotalTime>
  <Words>2079</Words>
  <Application>Microsoft Office PowerPoint</Application>
  <PresentationFormat>화면 슬라이드 쇼(4:3)</PresentationFormat>
  <Paragraphs>521</Paragraphs>
  <Slides>23</Slides>
  <Notes>14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G마켓 산스 Medium</vt:lpstr>
      <vt:lpstr>Malgun Gothic</vt:lpstr>
      <vt:lpstr>Malgun Gothic</vt:lpstr>
      <vt:lpstr>맑은 고딕 (제목)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고은성</dc:creator>
  <cp:lastModifiedBy>서 정빈</cp:lastModifiedBy>
  <cp:revision>136</cp:revision>
  <dcterms:created xsi:type="dcterms:W3CDTF">2021-09-09T01:52:32Z</dcterms:created>
  <dcterms:modified xsi:type="dcterms:W3CDTF">2021-09-10T06:32:01Z</dcterms:modified>
</cp:coreProperties>
</file>